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av" ContentType="audio/wav"/>
  <Default Extension="rels" ContentType="application/vnd.openxmlformats-package.relationships+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0"/>
  </p:notesMasterIdLst>
  <p:handoutMasterIdLst>
    <p:handoutMasterId r:id="rId21"/>
  </p:handoutMasterIdLst>
  <p:sldIdLst>
    <p:sldId id="369" r:id="rId2"/>
    <p:sldId id="407" r:id="rId3"/>
    <p:sldId id="408" r:id="rId4"/>
    <p:sldId id="390" r:id="rId5"/>
    <p:sldId id="391" r:id="rId6"/>
    <p:sldId id="392" r:id="rId7"/>
    <p:sldId id="393" r:id="rId8"/>
    <p:sldId id="394" r:id="rId9"/>
    <p:sldId id="395" r:id="rId10"/>
    <p:sldId id="397" r:id="rId11"/>
    <p:sldId id="398" r:id="rId12"/>
    <p:sldId id="399" r:id="rId13"/>
    <p:sldId id="400" r:id="rId14"/>
    <p:sldId id="401" r:id="rId15"/>
    <p:sldId id="402" r:id="rId16"/>
    <p:sldId id="404" r:id="rId17"/>
    <p:sldId id="405" r:id="rId18"/>
    <p:sldId id="406" r:id="rId19"/>
  </p:sldIdLst>
  <p:sldSz cx="9144000" cy="6858000" type="screen4x3"/>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orient="horz" pos="3888">
          <p15:clr>
            <a:srgbClr val="A4A3A4"/>
          </p15:clr>
        </p15:guide>
        <p15:guide id="3" orient="horz" pos="223">
          <p15:clr>
            <a:srgbClr val="A4A3A4"/>
          </p15:clr>
        </p15:guide>
        <p15:guide id="4" orient="horz" pos="1022">
          <p15:clr>
            <a:srgbClr val="A4A3A4"/>
          </p15:clr>
        </p15:guide>
        <p15:guide id="5" orient="horz" pos="4032">
          <p15:clr>
            <a:srgbClr val="A4A3A4"/>
          </p15:clr>
        </p15:guide>
        <p15:guide id="6" orient="horz" pos="488">
          <p15:clr>
            <a:srgbClr val="A4A3A4"/>
          </p15:clr>
        </p15:guide>
        <p15:guide id="7" orient="horz" pos="576">
          <p15:clr>
            <a:srgbClr val="A4A3A4"/>
          </p15:clr>
        </p15:guide>
        <p15:guide id="8" orient="horz" pos="96">
          <p15:clr>
            <a:srgbClr val="A4A3A4"/>
          </p15:clr>
        </p15:guide>
        <p15:guide id="9" orient="horz" pos="3600">
          <p15:clr>
            <a:srgbClr val="A4A3A4"/>
          </p15:clr>
        </p15:guide>
        <p15:guide id="10" orient="horz" pos="4203">
          <p15:clr>
            <a:srgbClr val="A4A3A4"/>
          </p15:clr>
        </p15:guide>
        <p15:guide id="11" orient="horz" pos="1248">
          <p15:clr>
            <a:srgbClr val="A4A3A4"/>
          </p15:clr>
        </p15:guide>
        <p15:guide id="12" pos="2880">
          <p15:clr>
            <a:srgbClr val="A4A3A4"/>
          </p15:clr>
        </p15:guide>
        <p15:guide id="13" pos="624">
          <p15:clr>
            <a:srgbClr val="A4A3A4"/>
          </p15:clr>
        </p15:guide>
        <p15:guide id="14" pos="5472">
          <p15:clr>
            <a:srgbClr val="A4A3A4"/>
          </p15:clr>
        </p15:guide>
      </p15:sldGuideLst>
    </p:ext>
    <p:ext uri="{2D200454-40CA-4A62-9FC3-DE9A4176ACB9}">
      <p15:notesGuideLst xmlns="" xmlns:p15="http://schemas.microsoft.com/office/powerpoint/2012/main">
        <p15:guide id="1" orient="horz" pos="2908">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468B"/>
    <a:srgbClr val="63599E"/>
    <a:srgbClr val="A9ABAC"/>
    <a:srgbClr val="7F8283"/>
    <a:srgbClr val="8A83B6"/>
    <a:srgbClr val="D0CDE2"/>
    <a:srgbClr val="D4D5D6"/>
    <a:srgbClr val="CFC7DC"/>
    <a:srgbClr val="B0A2C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037" autoAdjust="0"/>
    <p:restoredTop sz="87345" autoAdjust="0"/>
  </p:normalViewPr>
  <p:slideViewPr>
    <p:cSldViewPr showGuides="1">
      <p:cViewPr varScale="1">
        <p:scale>
          <a:sx n="122" d="100"/>
          <a:sy n="122" d="100"/>
        </p:scale>
        <p:origin x="-2850" y="-102"/>
      </p:cViewPr>
      <p:guideLst>
        <p:guide orient="horz" pos="2160"/>
        <p:guide orient="horz" pos="3888"/>
        <p:guide orient="horz" pos="223"/>
        <p:guide orient="horz" pos="1022"/>
        <p:guide orient="horz" pos="4032"/>
        <p:guide orient="horz" pos="488"/>
        <p:guide orient="horz" pos="576"/>
        <p:guide orient="horz" pos="96"/>
        <p:guide orient="horz" pos="3600"/>
        <p:guide orient="horz" pos="4203"/>
        <p:guide orient="horz" pos="1248"/>
        <p:guide pos="2880"/>
        <p:guide pos="624"/>
        <p:guide pos="54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2" d="100"/>
        <a:sy n="82" d="100"/>
      </p:scale>
      <p:origin x="0" y="0"/>
    </p:cViewPr>
  </p:sorterViewPr>
  <p:notesViewPr>
    <p:cSldViewPr showGuides="1">
      <p:cViewPr varScale="1">
        <p:scale>
          <a:sx n="69" d="100"/>
          <a:sy n="69" d="100"/>
        </p:scale>
        <p:origin x="-2962" y="-91"/>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05448" cy="461804"/>
          </a:xfrm>
          <a:prstGeom prst="rect">
            <a:avLst/>
          </a:prstGeom>
        </p:spPr>
        <p:txBody>
          <a:bodyPr vert="horz" lIns="90986" tIns="45492" rIns="90986" bIns="45492" rtlCol="0"/>
          <a:lstStyle>
            <a:lvl1pPr algn="l">
              <a:defRPr sz="1200"/>
            </a:lvl1pPr>
          </a:lstStyle>
          <a:p>
            <a:endParaRPr lang="en-US"/>
          </a:p>
        </p:txBody>
      </p:sp>
      <p:sp>
        <p:nvSpPr>
          <p:cNvPr id="3" name="Date Placeholder 2"/>
          <p:cNvSpPr>
            <a:spLocks noGrp="1"/>
          </p:cNvSpPr>
          <p:nvPr>
            <p:ph type="dt" sz="quarter" idx="1"/>
          </p:nvPr>
        </p:nvSpPr>
        <p:spPr>
          <a:xfrm>
            <a:off x="3927184" y="1"/>
            <a:ext cx="3005448" cy="461804"/>
          </a:xfrm>
          <a:prstGeom prst="rect">
            <a:avLst/>
          </a:prstGeom>
        </p:spPr>
        <p:txBody>
          <a:bodyPr vert="horz" lIns="90986" tIns="45492" rIns="90986" bIns="45492" rtlCol="0"/>
          <a:lstStyle>
            <a:lvl1pPr algn="r">
              <a:defRPr sz="1200"/>
            </a:lvl1pPr>
          </a:lstStyle>
          <a:p>
            <a:fld id="{F35AC1A4-BE0D-49E7-9347-99EBFE8E8BC9}" type="datetimeFigureOut">
              <a:rPr lang="en-US" smtClean="0"/>
              <a:pPr/>
              <a:t>11/19/15</a:t>
            </a:fld>
            <a:endParaRPr lang="en-US"/>
          </a:p>
        </p:txBody>
      </p:sp>
      <p:sp>
        <p:nvSpPr>
          <p:cNvPr id="4" name="Footer Placeholder 3"/>
          <p:cNvSpPr>
            <a:spLocks noGrp="1"/>
          </p:cNvSpPr>
          <p:nvPr>
            <p:ph type="ftr" sz="quarter" idx="2"/>
          </p:nvPr>
        </p:nvSpPr>
        <p:spPr>
          <a:xfrm>
            <a:off x="2" y="8769510"/>
            <a:ext cx="3005448" cy="461804"/>
          </a:xfrm>
          <a:prstGeom prst="rect">
            <a:avLst/>
          </a:prstGeom>
        </p:spPr>
        <p:txBody>
          <a:bodyPr vert="horz" lIns="90986" tIns="45492" rIns="90986" bIns="45492" rtlCol="0" anchor="b"/>
          <a:lstStyle>
            <a:lvl1pPr algn="l">
              <a:defRPr sz="1200"/>
            </a:lvl1pPr>
          </a:lstStyle>
          <a:p>
            <a:endParaRPr lang="en-US"/>
          </a:p>
        </p:txBody>
      </p:sp>
      <p:sp>
        <p:nvSpPr>
          <p:cNvPr id="5" name="Slide Number Placeholder 4"/>
          <p:cNvSpPr>
            <a:spLocks noGrp="1"/>
          </p:cNvSpPr>
          <p:nvPr>
            <p:ph type="sldNum" sz="quarter" idx="3"/>
          </p:nvPr>
        </p:nvSpPr>
        <p:spPr>
          <a:xfrm>
            <a:off x="3927184" y="8769510"/>
            <a:ext cx="3005448" cy="461804"/>
          </a:xfrm>
          <a:prstGeom prst="rect">
            <a:avLst/>
          </a:prstGeom>
        </p:spPr>
        <p:txBody>
          <a:bodyPr vert="horz" lIns="90986" tIns="45492" rIns="90986" bIns="45492" rtlCol="0" anchor="b"/>
          <a:lstStyle>
            <a:lvl1pPr algn="r">
              <a:defRPr sz="1200"/>
            </a:lvl1pPr>
          </a:lstStyle>
          <a:p>
            <a:fld id="{5A6982BA-8E65-43F5-A169-0A825F430828}" type="slidenum">
              <a:rPr lang="en-US" smtClean="0"/>
              <a:pPr/>
              <a:t>‹#›</a:t>
            </a:fld>
            <a:endParaRPr lang="en-US"/>
          </a:p>
        </p:txBody>
      </p:sp>
    </p:spTree>
    <p:extLst>
      <p:ext uri="{BB962C8B-B14F-4D97-AF65-F5344CB8AC3E}">
        <p14:creationId xmlns:p14="http://schemas.microsoft.com/office/powerpoint/2010/main" val="3920299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4820" cy="461645"/>
          </a:xfrm>
          <a:prstGeom prst="rect">
            <a:avLst/>
          </a:prstGeom>
        </p:spPr>
        <p:txBody>
          <a:bodyPr vert="horz" lIns="92368" tIns="46184" rIns="92368" bIns="46184" rtlCol="0"/>
          <a:lstStyle>
            <a:lvl1pPr algn="l">
              <a:defRPr sz="1200"/>
            </a:lvl1pPr>
          </a:lstStyle>
          <a:p>
            <a:endParaRPr lang="en-US"/>
          </a:p>
        </p:txBody>
      </p:sp>
      <p:sp>
        <p:nvSpPr>
          <p:cNvPr id="3" name="Date Placeholder 2"/>
          <p:cNvSpPr>
            <a:spLocks noGrp="1"/>
          </p:cNvSpPr>
          <p:nvPr>
            <p:ph type="dt" idx="1"/>
          </p:nvPr>
        </p:nvSpPr>
        <p:spPr>
          <a:xfrm>
            <a:off x="3927776" y="1"/>
            <a:ext cx="3004820" cy="461645"/>
          </a:xfrm>
          <a:prstGeom prst="rect">
            <a:avLst/>
          </a:prstGeom>
        </p:spPr>
        <p:txBody>
          <a:bodyPr vert="horz" lIns="92368" tIns="46184" rIns="92368" bIns="46184" rtlCol="0"/>
          <a:lstStyle>
            <a:lvl1pPr algn="r">
              <a:defRPr sz="1200"/>
            </a:lvl1pPr>
          </a:lstStyle>
          <a:p>
            <a:fld id="{96FCCE9C-97C6-4127-8839-CAB1314A3683}" type="datetimeFigureOut">
              <a:rPr lang="en-US" smtClean="0"/>
              <a:pPr/>
              <a:t>11/19/15</a:t>
            </a:fld>
            <a:endParaRPr lang="en-US"/>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68" tIns="46184" rIns="92368" bIns="46184" rtlCol="0" anchor="ctr"/>
          <a:lstStyle/>
          <a:p>
            <a:endParaRPr lang="en-US"/>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68" tIns="46184" rIns="92368" bIns="4618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2"/>
            <a:ext cx="3004820" cy="461645"/>
          </a:xfrm>
          <a:prstGeom prst="rect">
            <a:avLst/>
          </a:prstGeom>
        </p:spPr>
        <p:txBody>
          <a:bodyPr vert="horz" lIns="92368" tIns="46184" rIns="92368" bIns="46184" rtlCol="0" anchor="b"/>
          <a:lstStyle>
            <a:lvl1pPr algn="l">
              <a:defRPr sz="1200"/>
            </a:lvl1pPr>
          </a:lstStyle>
          <a:p>
            <a:endParaRPr lang="en-US"/>
          </a:p>
        </p:txBody>
      </p:sp>
      <p:sp>
        <p:nvSpPr>
          <p:cNvPr id="7" name="Slide Number Placeholder 6"/>
          <p:cNvSpPr>
            <a:spLocks noGrp="1"/>
          </p:cNvSpPr>
          <p:nvPr>
            <p:ph type="sldNum" sz="quarter" idx="5"/>
          </p:nvPr>
        </p:nvSpPr>
        <p:spPr>
          <a:xfrm>
            <a:off x="3927776" y="8769652"/>
            <a:ext cx="3004820" cy="461645"/>
          </a:xfrm>
          <a:prstGeom prst="rect">
            <a:avLst/>
          </a:prstGeom>
        </p:spPr>
        <p:txBody>
          <a:bodyPr vert="horz" lIns="92368" tIns="46184" rIns="92368" bIns="46184" rtlCol="0" anchor="b"/>
          <a:lstStyle>
            <a:lvl1pPr algn="r">
              <a:defRPr sz="1200"/>
            </a:lvl1pPr>
          </a:lstStyle>
          <a:p>
            <a:fld id="{AF3C882C-6931-48D7-9B18-809CA6FAEAE8}" type="slidenum">
              <a:rPr lang="en-US" smtClean="0"/>
              <a:pPr/>
              <a:t>‹#›</a:t>
            </a:fld>
            <a:endParaRPr lang="en-US"/>
          </a:p>
        </p:txBody>
      </p:sp>
    </p:spTree>
    <p:extLst>
      <p:ext uri="{BB962C8B-B14F-4D97-AF65-F5344CB8AC3E}">
        <p14:creationId xmlns:p14="http://schemas.microsoft.com/office/powerpoint/2010/main" val="2483730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FAEFE7-1AD9-F749-B237-029FBE395678}" type="slidenum">
              <a:rPr lang="en-US" smtClean="0"/>
              <a:pPr/>
              <a:t>2</a:t>
            </a:fld>
            <a:endParaRPr lang="en-US" dirty="0"/>
          </a:p>
        </p:txBody>
      </p:sp>
    </p:spTree>
    <p:extLst>
      <p:ext uri="{BB962C8B-B14F-4D97-AF65-F5344CB8AC3E}">
        <p14:creationId xmlns:p14="http://schemas.microsoft.com/office/powerpoint/2010/main" val="2457565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a:t>
            </a:r>
            <a:r>
              <a:rPr lang="en-US" baseline="0" dirty="0" smtClean="0"/>
              <a:t> partner or husband travels or there is a possibility that a fresh sample cannot be produced, please let your nurse know and he will be asked to produce a sample ahead of time that we can freeze.  There is a cost associated for this, and the financial coordinators can answer any cost questions that you have</a:t>
            </a:r>
          </a:p>
          <a:p>
            <a:r>
              <a:rPr lang="en-US" baseline="0" dirty="0" smtClean="0"/>
              <a:t>If you are using donor sperm, the sample must be on site prior to the start of your IVF cycle.</a:t>
            </a:r>
          </a:p>
          <a:p>
            <a:r>
              <a:rPr lang="en-US" baseline="0" dirty="0" smtClean="0"/>
              <a:t>MOST COMMON QUESTION IS PROGESTERONE START—ADD HERE??</a:t>
            </a:r>
            <a:endParaRPr lang="en-US" dirty="0"/>
          </a:p>
        </p:txBody>
      </p:sp>
      <p:sp>
        <p:nvSpPr>
          <p:cNvPr id="4" name="Slide Number Placeholder 3"/>
          <p:cNvSpPr>
            <a:spLocks noGrp="1"/>
          </p:cNvSpPr>
          <p:nvPr>
            <p:ph type="sldNum" sz="quarter" idx="10"/>
          </p:nvPr>
        </p:nvSpPr>
        <p:spPr/>
        <p:txBody>
          <a:bodyPr/>
          <a:lstStyle/>
          <a:p>
            <a:fld id="{DAFAEFE7-1AD9-F749-B237-029FBE395678}" type="slidenum">
              <a:rPr lang="en-US" smtClean="0"/>
              <a:pPr/>
              <a:t>13</a:t>
            </a:fld>
            <a:endParaRPr lang="en-US" dirty="0"/>
          </a:p>
        </p:txBody>
      </p:sp>
    </p:spTree>
    <p:extLst>
      <p:ext uri="{BB962C8B-B14F-4D97-AF65-F5344CB8AC3E}">
        <p14:creationId xmlns:p14="http://schemas.microsoft.com/office/powerpoint/2010/main" val="2512974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14</a:t>
            </a:fld>
            <a:endParaRPr lang="en-US"/>
          </a:p>
        </p:txBody>
      </p:sp>
    </p:spTree>
    <p:extLst>
      <p:ext uri="{BB962C8B-B14F-4D97-AF65-F5344CB8AC3E}">
        <p14:creationId xmlns:p14="http://schemas.microsoft.com/office/powerpoint/2010/main" val="2151505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a:t>
            </a:r>
            <a:r>
              <a:rPr lang="en-US" baseline="0" dirty="0" smtClean="0"/>
              <a:t> side effects are rare, they can occur so please be sure to call if you experience any of these.</a:t>
            </a:r>
          </a:p>
          <a:p>
            <a:r>
              <a:rPr lang="en-US" dirty="0" smtClean="0"/>
              <a:t>Have a low threshold to call</a:t>
            </a:r>
          </a:p>
          <a:p>
            <a:r>
              <a:rPr lang="en-US" dirty="0" smtClean="0"/>
              <a:t>Encourage early day</a:t>
            </a:r>
            <a:r>
              <a:rPr lang="en-US" baseline="0" dirty="0" smtClean="0"/>
              <a:t> phone calls</a:t>
            </a:r>
            <a:endParaRPr lang="en-US" dirty="0"/>
          </a:p>
        </p:txBody>
      </p:sp>
      <p:sp>
        <p:nvSpPr>
          <p:cNvPr id="4" name="Slide Number Placeholder 3"/>
          <p:cNvSpPr>
            <a:spLocks noGrp="1"/>
          </p:cNvSpPr>
          <p:nvPr>
            <p:ph type="sldNum" sz="quarter" idx="10"/>
          </p:nvPr>
        </p:nvSpPr>
        <p:spPr/>
        <p:txBody>
          <a:bodyPr/>
          <a:lstStyle/>
          <a:p>
            <a:fld id="{DAFAEFE7-1AD9-F749-B237-029FBE395678}" type="slidenum">
              <a:rPr lang="en-US" smtClean="0"/>
              <a:pPr/>
              <a:t>15</a:t>
            </a:fld>
            <a:endParaRPr lang="en-US" dirty="0"/>
          </a:p>
        </p:txBody>
      </p:sp>
    </p:spTree>
    <p:extLst>
      <p:ext uri="{BB962C8B-B14F-4D97-AF65-F5344CB8AC3E}">
        <p14:creationId xmlns:p14="http://schemas.microsoft.com/office/powerpoint/2010/main" val="655705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exciting</a:t>
            </a:r>
            <a:r>
              <a:rPr lang="en-US" baseline="0" dirty="0" smtClean="0"/>
              <a:t> day</a:t>
            </a:r>
            <a:r>
              <a:rPr lang="en-US" baseline="0" smtClean="0"/>
              <a:t>!  An </a:t>
            </a:r>
            <a:r>
              <a:rPr lang="en-US" baseline="0" dirty="0" smtClean="0"/>
              <a:t>embryo transfer is similar to having a Pap smear.</a:t>
            </a:r>
            <a:endParaRPr lang="en-US" dirty="0"/>
          </a:p>
        </p:txBody>
      </p:sp>
      <p:sp>
        <p:nvSpPr>
          <p:cNvPr id="4" name="Slide Number Placeholder 3"/>
          <p:cNvSpPr>
            <a:spLocks noGrp="1"/>
          </p:cNvSpPr>
          <p:nvPr>
            <p:ph type="sldNum" sz="quarter" idx="10"/>
          </p:nvPr>
        </p:nvSpPr>
        <p:spPr/>
        <p:txBody>
          <a:bodyPr/>
          <a:lstStyle/>
          <a:p>
            <a:fld id="{DAFAEFE7-1AD9-F749-B237-029FBE395678}" type="slidenum">
              <a:rPr lang="en-US" smtClean="0"/>
              <a:pPr/>
              <a:t>16</a:t>
            </a:fld>
            <a:endParaRPr lang="en-US" dirty="0"/>
          </a:p>
        </p:txBody>
      </p:sp>
    </p:spTree>
    <p:extLst>
      <p:ext uri="{BB962C8B-B14F-4D97-AF65-F5344CB8AC3E}">
        <p14:creationId xmlns:p14="http://schemas.microsoft.com/office/powerpoint/2010/main" val="2708867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Side effects from an embryo transfer are rare but if you experience any of these, we want you to hear from you.</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17</a:t>
            </a:fld>
            <a:endParaRPr lang="en-US"/>
          </a:p>
        </p:txBody>
      </p:sp>
    </p:spTree>
    <p:extLst>
      <p:ext uri="{BB962C8B-B14F-4D97-AF65-F5344CB8AC3E}">
        <p14:creationId xmlns:p14="http://schemas.microsoft.com/office/powerpoint/2010/main" val="3644114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time of you</a:t>
            </a:r>
            <a:r>
              <a:rPr lang="en-US" baseline="0" dirty="0" smtClean="0"/>
              <a:t>r first ultrasound, it is too early to see a heart beat</a:t>
            </a:r>
          </a:p>
          <a:p>
            <a:r>
              <a:rPr lang="en-US" baseline="0" dirty="0" smtClean="0"/>
              <a:t>IVF pregnancies are not dated by LMP, so on-line due date calendars will not be accurate for you.</a:t>
            </a:r>
          </a:p>
          <a:p>
            <a:endParaRPr lang="en-US" dirty="0" smtClean="0"/>
          </a:p>
          <a:p>
            <a:r>
              <a:rPr lang="en-US" dirty="0" smtClean="0"/>
              <a:t>Should I mention</a:t>
            </a:r>
            <a:r>
              <a:rPr lang="en-US" baseline="0" dirty="0" smtClean="0"/>
              <a:t> sometimes having a 3</a:t>
            </a:r>
            <a:r>
              <a:rPr lang="en-US" baseline="30000" dirty="0" smtClean="0"/>
              <a:t>rd</a:t>
            </a:r>
            <a:r>
              <a:rPr lang="en-US" baseline="0" dirty="0" smtClean="0"/>
              <a:t> level checked?  When they do need one, it is very nerve wracking for them</a:t>
            </a:r>
            <a:endParaRPr lang="en-US" dirty="0"/>
          </a:p>
        </p:txBody>
      </p:sp>
      <p:sp>
        <p:nvSpPr>
          <p:cNvPr id="4" name="Slide Number Placeholder 3"/>
          <p:cNvSpPr>
            <a:spLocks noGrp="1"/>
          </p:cNvSpPr>
          <p:nvPr>
            <p:ph type="sldNum" sz="quarter" idx="10"/>
          </p:nvPr>
        </p:nvSpPr>
        <p:spPr/>
        <p:txBody>
          <a:bodyPr/>
          <a:lstStyle/>
          <a:p>
            <a:fld id="{DAFAEFE7-1AD9-F749-B237-029FBE395678}" type="slidenum">
              <a:rPr lang="en-US" smtClean="0"/>
              <a:pPr/>
              <a:t>18</a:t>
            </a:fld>
            <a:endParaRPr lang="en-US" dirty="0"/>
          </a:p>
        </p:txBody>
      </p:sp>
    </p:spTree>
    <p:extLst>
      <p:ext uri="{BB962C8B-B14F-4D97-AF65-F5344CB8AC3E}">
        <p14:creationId xmlns:p14="http://schemas.microsoft.com/office/powerpoint/2010/main" val="2880397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FAEFE7-1AD9-F749-B237-029FBE395678}" type="slidenum">
              <a:rPr lang="en-US" smtClean="0"/>
              <a:pPr/>
              <a:t>4</a:t>
            </a:fld>
            <a:endParaRPr lang="en-US" dirty="0"/>
          </a:p>
        </p:txBody>
      </p:sp>
    </p:spTree>
    <p:extLst>
      <p:ext uri="{BB962C8B-B14F-4D97-AF65-F5344CB8AC3E}">
        <p14:creationId xmlns:p14="http://schemas.microsoft.com/office/powerpoint/2010/main" val="4587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1909">
              <a:defRPr/>
            </a:pPr>
            <a:r>
              <a:rPr lang="en-US" dirty="0" smtClean="0"/>
              <a:t>Your doctor</a:t>
            </a:r>
            <a:r>
              <a:rPr lang="en-US" baseline="0" dirty="0" smtClean="0"/>
              <a:t> has also decided on other medications that you will take.  Which type of protocol you are on is determined based on your age and the results of your fertility testing.  </a:t>
            </a:r>
            <a:endParaRPr lang="en-US" dirty="0" smtClean="0"/>
          </a:p>
          <a:p>
            <a:endParaRPr lang="en-US" dirty="0"/>
          </a:p>
        </p:txBody>
      </p:sp>
      <p:sp>
        <p:nvSpPr>
          <p:cNvPr id="4" name="Slide Number Placeholder 3"/>
          <p:cNvSpPr>
            <a:spLocks noGrp="1"/>
          </p:cNvSpPr>
          <p:nvPr>
            <p:ph type="sldNum" sz="quarter" idx="10"/>
          </p:nvPr>
        </p:nvSpPr>
        <p:spPr/>
        <p:txBody>
          <a:bodyPr/>
          <a:lstStyle/>
          <a:p>
            <a:fld id="{DAFAEFE7-1AD9-F749-B237-029FBE395678}" type="slidenum">
              <a:rPr lang="en-US" smtClean="0"/>
              <a:pPr/>
              <a:t>5</a:t>
            </a:fld>
            <a:endParaRPr lang="en-US" dirty="0"/>
          </a:p>
        </p:txBody>
      </p:sp>
    </p:spTree>
    <p:extLst>
      <p:ext uri="{BB962C8B-B14F-4D97-AF65-F5344CB8AC3E}">
        <p14:creationId xmlns:p14="http://schemas.microsoft.com/office/powerpoint/2010/main" val="3801395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possible brand names, and your actual</a:t>
            </a:r>
            <a:r>
              <a:rPr lang="en-US" baseline="0" dirty="0" smtClean="0"/>
              <a:t> medication may have a different brand name</a:t>
            </a:r>
            <a:endParaRPr lang="en-US" dirty="0"/>
          </a:p>
        </p:txBody>
      </p:sp>
      <p:sp>
        <p:nvSpPr>
          <p:cNvPr id="4" name="Slide Number Placeholder 3"/>
          <p:cNvSpPr>
            <a:spLocks noGrp="1"/>
          </p:cNvSpPr>
          <p:nvPr>
            <p:ph type="sldNum" sz="quarter" idx="10"/>
          </p:nvPr>
        </p:nvSpPr>
        <p:spPr/>
        <p:txBody>
          <a:bodyPr/>
          <a:lstStyle/>
          <a:p>
            <a:fld id="{DAFAEFE7-1AD9-F749-B237-029FBE395678}" type="slidenum">
              <a:rPr lang="en-US" smtClean="0"/>
              <a:pPr/>
              <a:t>6</a:t>
            </a:fld>
            <a:endParaRPr lang="en-US" dirty="0"/>
          </a:p>
        </p:txBody>
      </p:sp>
    </p:spTree>
    <p:extLst>
      <p:ext uri="{BB962C8B-B14F-4D97-AF65-F5344CB8AC3E}">
        <p14:creationId xmlns:p14="http://schemas.microsoft.com/office/powerpoint/2010/main" val="291962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Always listen to your body</a:t>
            </a:r>
            <a:endParaRPr lang="en-US" dirty="0"/>
          </a:p>
        </p:txBody>
      </p:sp>
      <p:sp>
        <p:nvSpPr>
          <p:cNvPr id="4" name="Slide Number Placeholder 3"/>
          <p:cNvSpPr>
            <a:spLocks noGrp="1"/>
          </p:cNvSpPr>
          <p:nvPr>
            <p:ph type="sldNum" sz="quarter" idx="10"/>
          </p:nvPr>
        </p:nvSpPr>
        <p:spPr/>
        <p:txBody>
          <a:bodyPr/>
          <a:lstStyle/>
          <a:p>
            <a:fld id="{DAFAEFE7-1AD9-F749-B237-029FBE395678}" type="slidenum">
              <a:rPr lang="en-US" smtClean="0"/>
              <a:pPr/>
              <a:t>8</a:t>
            </a:fld>
            <a:endParaRPr lang="en-US" dirty="0"/>
          </a:p>
        </p:txBody>
      </p:sp>
    </p:spTree>
    <p:extLst>
      <p:ext uri="{BB962C8B-B14F-4D97-AF65-F5344CB8AC3E}">
        <p14:creationId xmlns:p14="http://schemas.microsoft.com/office/powerpoint/2010/main" val="1282139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a little about OHSS:  enlarged ovaries, symptoms of bloating, weight gain </a:t>
            </a:r>
            <a:r>
              <a:rPr lang="en-US" baseline="0" dirty="0" err="1" smtClean="0"/>
              <a:t>etc</a:t>
            </a:r>
            <a:endParaRPr lang="en-US" baseline="0" dirty="0" smtClean="0"/>
          </a:p>
          <a:p>
            <a:r>
              <a:rPr lang="en-US" baseline="0" dirty="0" smtClean="0"/>
              <a:t>If we think you are at high risk, we will talk to you about what to watch out for</a:t>
            </a:r>
          </a:p>
          <a:p>
            <a:r>
              <a:rPr lang="en-US" baseline="0" dirty="0" smtClean="0"/>
              <a:t>We may also place you on additional medications to try to prevent this from happening</a:t>
            </a:r>
          </a:p>
          <a:p>
            <a:r>
              <a:rPr lang="en-US" baseline="0" dirty="0" smtClean="0"/>
              <a:t>At times, your physician may also choose to cancel the cycle or freeze all embryos, wait for symptoms to go away, then proceed with a frozen embryo transfer.  If this occurs, a physician will discuss this with you.</a:t>
            </a:r>
          </a:p>
        </p:txBody>
      </p:sp>
      <p:sp>
        <p:nvSpPr>
          <p:cNvPr id="4" name="Slide Number Placeholder 3"/>
          <p:cNvSpPr>
            <a:spLocks noGrp="1"/>
          </p:cNvSpPr>
          <p:nvPr>
            <p:ph type="sldNum" sz="quarter" idx="10"/>
          </p:nvPr>
        </p:nvSpPr>
        <p:spPr/>
        <p:txBody>
          <a:bodyPr/>
          <a:lstStyle/>
          <a:p>
            <a:fld id="{DAFAEFE7-1AD9-F749-B237-029FBE395678}" type="slidenum">
              <a:rPr lang="en-US" smtClean="0"/>
              <a:pPr/>
              <a:t>9</a:t>
            </a:fld>
            <a:endParaRPr lang="en-US" dirty="0"/>
          </a:p>
        </p:txBody>
      </p:sp>
    </p:spTree>
    <p:extLst>
      <p:ext uri="{BB962C8B-B14F-4D97-AF65-F5344CB8AC3E}">
        <p14:creationId xmlns:p14="http://schemas.microsoft.com/office/powerpoint/2010/main" val="3132830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time you come to</a:t>
            </a:r>
            <a:r>
              <a:rPr lang="en-US" baseline="0" dirty="0" smtClean="0"/>
              <a:t> the office during</a:t>
            </a:r>
            <a:r>
              <a:rPr lang="en-US" dirty="0" smtClean="0"/>
              <a:t> your stimulation</a:t>
            </a:r>
            <a:r>
              <a:rPr lang="en-US" baseline="0" dirty="0" smtClean="0"/>
              <a:t> cycle, you will have </a:t>
            </a:r>
            <a:r>
              <a:rPr lang="en-US" baseline="0" dirty="0" err="1" smtClean="0"/>
              <a:t>bloodwork</a:t>
            </a:r>
            <a:r>
              <a:rPr lang="en-US" baseline="0" dirty="0" smtClean="0"/>
              <a:t> drawn and a vaginal  ultrasound.    Your doctor will review these results to determine if your medication needs to be increased or decreased, when you will return for more monitoring, and when you are ready for your </a:t>
            </a:r>
            <a:r>
              <a:rPr lang="en-US" baseline="0" dirty="0" err="1" smtClean="0"/>
              <a:t>Ovidrel</a:t>
            </a:r>
            <a:r>
              <a:rPr lang="en-US" baseline="0" dirty="0" smtClean="0"/>
              <a:t> injection.</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10</a:t>
            </a:fld>
            <a:endParaRPr lang="en-US"/>
          </a:p>
        </p:txBody>
      </p:sp>
    </p:spTree>
    <p:extLst>
      <p:ext uri="{BB962C8B-B14F-4D97-AF65-F5344CB8AC3E}">
        <p14:creationId xmlns:p14="http://schemas.microsoft.com/office/powerpoint/2010/main" val="2505915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any other medications</a:t>
            </a:r>
          </a:p>
          <a:p>
            <a:r>
              <a:rPr lang="en-US" baseline="0" dirty="0" smtClean="0"/>
              <a:t>If you are taking other medications like blood pressure medications or blood thinners including aspirin or </a:t>
            </a:r>
            <a:r>
              <a:rPr lang="en-US" baseline="0" dirty="0" err="1" smtClean="0"/>
              <a:t>lovenox</a:t>
            </a:r>
            <a:r>
              <a:rPr lang="en-US" baseline="0" dirty="0" smtClean="0"/>
              <a:t>, please ask your nurse for instructions on whether or not to continue these medications, as well as whether or not to take them on the day of your egg retrieval</a:t>
            </a:r>
            <a:endParaRPr lang="en-US" dirty="0"/>
          </a:p>
        </p:txBody>
      </p:sp>
      <p:sp>
        <p:nvSpPr>
          <p:cNvPr id="4" name="Slide Number Placeholder 3"/>
          <p:cNvSpPr>
            <a:spLocks noGrp="1"/>
          </p:cNvSpPr>
          <p:nvPr>
            <p:ph type="sldNum" sz="quarter" idx="10"/>
          </p:nvPr>
        </p:nvSpPr>
        <p:spPr/>
        <p:txBody>
          <a:bodyPr/>
          <a:lstStyle/>
          <a:p>
            <a:fld id="{DAFAEFE7-1AD9-F749-B237-029FBE395678}" type="slidenum">
              <a:rPr lang="en-US" smtClean="0"/>
              <a:pPr/>
              <a:t>11</a:t>
            </a:fld>
            <a:endParaRPr lang="en-US" dirty="0"/>
          </a:p>
        </p:txBody>
      </p:sp>
    </p:spTree>
    <p:extLst>
      <p:ext uri="{BB962C8B-B14F-4D97-AF65-F5344CB8AC3E}">
        <p14:creationId xmlns:p14="http://schemas.microsoft.com/office/powerpoint/2010/main" val="1207782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Vitamins, </a:t>
            </a:r>
            <a:r>
              <a:rPr lang="en-US" dirty="0" err="1" smtClean="0"/>
              <a:t>metformin</a:t>
            </a:r>
            <a:r>
              <a:rPr lang="en-US" dirty="0" smtClean="0"/>
              <a:t>,</a:t>
            </a:r>
            <a:r>
              <a:rPr lang="en-US" baseline="0" dirty="0" smtClean="0"/>
              <a:t> thyroid medications etc can be taken after your egg retrieval later in the day</a:t>
            </a:r>
            <a:endParaRPr lang="en-US" dirty="0"/>
          </a:p>
        </p:txBody>
      </p:sp>
      <p:sp>
        <p:nvSpPr>
          <p:cNvPr id="4" name="Slide Number Placeholder 3"/>
          <p:cNvSpPr>
            <a:spLocks noGrp="1"/>
          </p:cNvSpPr>
          <p:nvPr>
            <p:ph type="sldNum" sz="quarter" idx="10"/>
          </p:nvPr>
        </p:nvSpPr>
        <p:spPr/>
        <p:txBody>
          <a:bodyPr/>
          <a:lstStyle/>
          <a:p>
            <a:fld id="{DAFAEFE7-1AD9-F749-B237-029FBE395678}" type="slidenum">
              <a:rPr lang="en-US" smtClean="0"/>
              <a:pPr/>
              <a:t>12</a:t>
            </a:fld>
            <a:endParaRPr lang="en-US" dirty="0"/>
          </a:p>
        </p:txBody>
      </p:sp>
    </p:spTree>
    <p:extLst>
      <p:ext uri="{BB962C8B-B14F-4D97-AF65-F5344CB8AC3E}">
        <p14:creationId xmlns:p14="http://schemas.microsoft.com/office/powerpoint/2010/main" val="1257353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555104_NMgradientLH_RGB_10231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bwMode="gray">
          <a:xfrm>
            <a:off x="1423524" y="2212882"/>
            <a:ext cx="6722378" cy="876329"/>
          </a:xfrm>
        </p:spPr>
        <p:txBody>
          <a:bodyPr rIns="0" bIns="0" anchor="b" anchorCtr="0"/>
          <a:lstStyle>
            <a:lvl1pPr>
              <a:lnSpc>
                <a:spcPct val="90000"/>
              </a:lnSpc>
              <a:defRPr sz="4000" b="0">
                <a:solidFill>
                  <a:schemeClr val="bg1"/>
                </a:solidFill>
              </a:defRPr>
            </a:lvl1pPr>
          </a:lstStyle>
          <a:p>
            <a:r>
              <a:rPr lang="en-US" dirty="0" smtClean="0"/>
              <a:t>Document Title</a:t>
            </a:r>
            <a:endParaRPr lang="en-US" dirty="0"/>
          </a:p>
        </p:txBody>
      </p:sp>
      <p:sp>
        <p:nvSpPr>
          <p:cNvPr id="3" name="Subtitle 2"/>
          <p:cNvSpPr>
            <a:spLocks noGrp="1"/>
          </p:cNvSpPr>
          <p:nvPr>
            <p:ph type="subTitle" idx="1" hasCustomPrompt="1"/>
          </p:nvPr>
        </p:nvSpPr>
        <p:spPr bwMode="gray">
          <a:xfrm>
            <a:off x="1423524" y="3166257"/>
            <a:ext cx="6400800" cy="685800"/>
          </a:xfr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Document Title</a:t>
            </a:r>
            <a:endParaRPr lang="en-US" dirty="0"/>
          </a:p>
        </p:txBody>
      </p:sp>
      <p:sp>
        <p:nvSpPr>
          <p:cNvPr id="4" name="Date Placeholder 3"/>
          <p:cNvSpPr>
            <a:spLocks noGrp="1"/>
          </p:cNvSpPr>
          <p:nvPr>
            <p:ph type="dt" sz="half" idx="10"/>
          </p:nvPr>
        </p:nvSpPr>
        <p:spPr bwMode="gray">
          <a:xfrm>
            <a:off x="1423524" y="6528816"/>
            <a:ext cx="850392" cy="168275"/>
          </a:xfrm>
        </p:spPr>
        <p:txBody>
          <a:bodyPr/>
          <a:lstStyle>
            <a:lvl1pPr>
              <a:defRPr>
                <a:solidFill>
                  <a:schemeClr val="bg1"/>
                </a:solidFill>
              </a:defRPr>
            </a:lvl1pPr>
          </a:lstStyle>
          <a:p>
            <a:fld id="{9623C80F-5998-4C5A-8426-1B9517C724DD}" type="datetimeFigureOut">
              <a:rPr lang="en-US" smtClean="0">
                <a:solidFill>
                  <a:prstClr val="white"/>
                </a:solidFill>
              </a:rPr>
              <a:pPr/>
              <a:t>11/19/15</a:t>
            </a:fld>
            <a:endParaRPr lang="en-US">
              <a:solidFill>
                <a:prstClr val="white"/>
              </a:solidFill>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3043450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Section Header 9">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77492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Section Header 1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3730927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ection Header 1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4034240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ection Header Your Photo">
    <p:bg bwMode="gray">
      <p:bgPr>
        <a:solidFill>
          <a:schemeClr val="tx2">
            <a:lumMod val="7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gray">
          <a:xfrm>
            <a:off x="0" y="0"/>
            <a:ext cx="7041616" cy="6858000"/>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
        <p:nvSpPr>
          <p:cNvPr id="9" name="TextBox 8"/>
          <p:cNvSpPr txBox="1"/>
          <p:nvPr userDrawn="1"/>
        </p:nvSpPr>
        <p:spPr>
          <a:xfrm>
            <a:off x="9220200" y="877304"/>
            <a:ext cx="1642462" cy="3237496"/>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600"/>
              </a:spcBef>
            </a:pPr>
            <a:r>
              <a:rPr lang="en-US" sz="1200" spc="-50" dirty="0" smtClean="0">
                <a:solidFill>
                  <a:schemeClr val="bg1"/>
                </a:solidFill>
              </a:rPr>
              <a:t>How to put in your own Photo:</a:t>
            </a:r>
          </a:p>
          <a:p>
            <a:pPr>
              <a:lnSpc>
                <a:spcPct val="90000"/>
              </a:lnSpc>
              <a:spcBef>
                <a:spcPts val="600"/>
              </a:spcBef>
            </a:pPr>
            <a:r>
              <a:rPr lang="en-US" sz="1200" spc="-50" dirty="0" smtClean="0">
                <a:solidFill>
                  <a:schemeClr val="bg1"/>
                </a:solidFill>
              </a:rPr>
              <a:t>Go to ‘View-Slide Master’</a:t>
            </a:r>
          </a:p>
          <a:p>
            <a:pPr>
              <a:lnSpc>
                <a:spcPct val="90000"/>
              </a:lnSpc>
              <a:spcBef>
                <a:spcPts val="600"/>
              </a:spcBef>
            </a:pPr>
            <a:r>
              <a:rPr lang="en-US" sz="1200" spc="-50" dirty="0" smtClean="0">
                <a:solidFill>
                  <a:schemeClr val="bg1"/>
                </a:solidFill>
              </a:rPr>
              <a:t>Go to ‘Insert-Picture’</a:t>
            </a:r>
          </a:p>
          <a:p>
            <a:pPr>
              <a:lnSpc>
                <a:spcPct val="90000"/>
              </a:lnSpc>
              <a:spcBef>
                <a:spcPts val="600"/>
              </a:spcBef>
            </a:pPr>
            <a:r>
              <a:rPr lang="en-US" sz="1200" spc="-50" dirty="0" smtClean="0">
                <a:solidFill>
                  <a:schemeClr val="bg1"/>
                </a:solidFill>
              </a:rPr>
              <a:t>Browse to the</a:t>
            </a:r>
            <a:r>
              <a:rPr lang="en-US" sz="1200" spc="-50" baseline="0" dirty="0" smtClean="0">
                <a:solidFill>
                  <a:schemeClr val="bg1"/>
                </a:solidFill>
              </a:rPr>
              <a:t> image you would like to place. Image should be 1024x768, 1200x900, or other 4:3 aspect ratio</a:t>
            </a:r>
          </a:p>
          <a:p>
            <a:pPr>
              <a:lnSpc>
                <a:spcPct val="90000"/>
              </a:lnSpc>
              <a:spcBef>
                <a:spcPts val="600"/>
              </a:spcBef>
            </a:pPr>
            <a:r>
              <a:rPr lang="en-US" sz="1200" spc="-50" dirty="0" smtClean="0">
                <a:solidFill>
                  <a:schemeClr val="bg1"/>
                </a:solidFill>
              </a:rPr>
              <a:t>Select image and click OK</a:t>
            </a:r>
          </a:p>
          <a:p>
            <a:pPr>
              <a:lnSpc>
                <a:spcPct val="90000"/>
              </a:lnSpc>
              <a:spcBef>
                <a:spcPts val="600"/>
              </a:spcBef>
            </a:pPr>
            <a:r>
              <a:rPr lang="en-US" sz="1200" spc="-50" dirty="0" smtClean="0">
                <a:solidFill>
                  <a:schemeClr val="bg1"/>
                </a:solidFill>
              </a:rPr>
              <a:t>Scale to full screen size if necessary.</a:t>
            </a:r>
          </a:p>
          <a:p>
            <a:pPr>
              <a:lnSpc>
                <a:spcPct val="90000"/>
              </a:lnSpc>
              <a:spcBef>
                <a:spcPts val="600"/>
              </a:spcBef>
            </a:pPr>
            <a:r>
              <a:rPr lang="en-US" sz="1200" spc="-50" dirty="0" smtClean="0">
                <a:solidFill>
                  <a:schemeClr val="bg1"/>
                </a:solidFill>
              </a:rPr>
              <a:t>Click image, go</a:t>
            </a:r>
            <a:r>
              <a:rPr lang="en-US" sz="1200" spc="-50" baseline="0" dirty="0" smtClean="0">
                <a:solidFill>
                  <a:schemeClr val="bg1"/>
                </a:solidFill>
              </a:rPr>
              <a:t> to ‘Format-</a:t>
            </a:r>
            <a:r>
              <a:rPr lang="en-US" sz="1200" spc="-50" dirty="0" smtClean="0">
                <a:solidFill>
                  <a:schemeClr val="bg1"/>
                </a:solidFill>
              </a:rPr>
              <a:t>Send to Back’</a:t>
            </a:r>
          </a:p>
          <a:p>
            <a:pPr>
              <a:lnSpc>
                <a:spcPct val="90000"/>
              </a:lnSpc>
              <a:spcBef>
                <a:spcPts val="600"/>
              </a:spcBef>
            </a:pPr>
            <a:r>
              <a:rPr lang="en-US" sz="1200" spc="-50" dirty="0" smtClean="0">
                <a:solidFill>
                  <a:schemeClr val="bg1"/>
                </a:solidFill>
              </a:rPr>
              <a:t>Go to ‘View-Normal’ to return to slides</a:t>
            </a:r>
          </a:p>
        </p:txBody>
      </p:sp>
    </p:spTree>
    <p:extLst>
      <p:ext uri="{BB962C8B-B14F-4D97-AF65-F5344CB8AC3E}">
        <p14:creationId xmlns:p14="http://schemas.microsoft.com/office/powerpoint/2010/main" val="116100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623C80F-5998-4C5A-8426-1B9517C724DD}" type="datetimeFigureOut">
              <a:rPr lang="en-US" smtClean="0">
                <a:solidFill>
                  <a:srgbClr val="605F62"/>
                </a:solidFill>
              </a:rPr>
              <a:pPr/>
              <a:t>11/19/15</a:t>
            </a:fld>
            <a:endParaRPr lang="en-US">
              <a:solidFill>
                <a:srgbClr val="605F62"/>
              </a:solidFill>
            </a:endParaRPr>
          </a:p>
        </p:txBody>
      </p:sp>
      <p:sp>
        <p:nvSpPr>
          <p:cNvPr id="5" name="Footer Placeholder 4"/>
          <p:cNvSpPr>
            <a:spLocks noGrp="1"/>
          </p:cNvSpPr>
          <p:nvPr>
            <p:ph type="ftr" sz="quarter" idx="11"/>
          </p:nvPr>
        </p:nvSpPr>
        <p:spPr/>
        <p:txBody>
          <a:bodyPr/>
          <a:lstStyle/>
          <a:p>
            <a:endParaRPr lang="en-US">
              <a:solidFill>
                <a:srgbClr val="605F62"/>
              </a:solidFill>
            </a:endParaRPr>
          </a:p>
        </p:txBody>
      </p:sp>
      <p:sp>
        <p:nvSpPr>
          <p:cNvPr id="6" name="Slide Number Placeholder 5"/>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1764296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01197" y="1621971"/>
            <a:ext cx="3767328" cy="4093029"/>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00422" y="1621971"/>
            <a:ext cx="3767328" cy="4093029"/>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9623C80F-5998-4C5A-8426-1B9517C724DD}" type="datetimeFigureOut">
              <a:rPr lang="en-US" smtClean="0">
                <a:solidFill>
                  <a:srgbClr val="605F62"/>
                </a:solidFill>
              </a:rPr>
              <a:pPr/>
              <a:t>11/19/15</a:t>
            </a:fld>
            <a:endParaRPr lang="en-US">
              <a:solidFill>
                <a:srgbClr val="605F62"/>
              </a:solidFill>
            </a:endParaRPr>
          </a:p>
        </p:txBody>
      </p:sp>
      <p:sp>
        <p:nvSpPr>
          <p:cNvPr id="6" name="Footer Placeholder 5"/>
          <p:cNvSpPr>
            <a:spLocks noGrp="1"/>
          </p:cNvSpPr>
          <p:nvPr>
            <p:ph type="ftr" sz="quarter" idx="11"/>
          </p:nvPr>
        </p:nvSpPr>
        <p:spPr/>
        <p:txBody>
          <a:bodyPr/>
          <a:lstStyle/>
          <a:p>
            <a:endParaRPr lang="en-US">
              <a:solidFill>
                <a:srgbClr val="605F62"/>
              </a:solidFill>
            </a:endParaRPr>
          </a:p>
        </p:txBody>
      </p:sp>
      <p:sp>
        <p:nvSpPr>
          <p:cNvPr id="7" name="Slide Number Placeholder 6"/>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990599" y="914400"/>
            <a:ext cx="6857999"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3967830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90600" y="1624012"/>
            <a:ext cx="3581400" cy="357187"/>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01197" y="1981200"/>
            <a:ext cx="3768895" cy="3733800"/>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908036" y="1624012"/>
            <a:ext cx="3770375" cy="357188"/>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7124" y="1981200"/>
            <a:ext cx="3770375" cy="3733800"/>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623C80F-5998-4C5A-8426-1B9517C724DD}" type="datetimeFigureOut">
              <a:rPr lang="en-US" smtClean="0">
                <a:solidFill>
                  <a:srgbClr val="605F62"/>
                </a:solidFill>
              </a:rPr>
              <a:pPr/>
              <a:t>11/19/15</a:t>
            </a:fld>
            <a:endParaRPr lang="en-US">
              <a:solidFill>
                <a:srgbClr val="605F62"/>
              </a:solidFill>
            </a:endParaRPr>
          </a:p>
        </p:txBody>
      </p:sp>
      <p:sp>
        <p:nvSpPr>
          <p:cNvPr id="8" name="Footer Placeholder 7"/>
          <p:cNvSpPr>
            <a:spLocks noGrp="1"/>
          </p:cNvSpPr>
          <p:nvPr>
            <p:ph type="ftr" sz="quarter" idx="11"/>
          </p:nvPr>
        </p:nvSpPr>
        <p:spPr/>
        <p:txBody>
          <a:bodyPr/>
          <a:lstStyle/>
          <a:p>
            <a:endParaRPr lang="en-US">
              <a:solidFill>
                <a:srgbClr val="605F62"/>
              </a:solidFill>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Text Placeholder 10"/>
          <p:cNvSpPr>
            <a:spLocks noGrp="1"/>
          </p:cNvSpPr>
          <p:nvPr>
            <p:ph type="body" sz="quarter" idx="13" hasCustomPrompt="1"/>
          </p:nvPr>
        </p:nvSpPr>
        <p:spPr>
          <a:xfrm>
            <a:off x="990599" y="914400"/>
            <a:ext cx="6852557"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2474714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85157" y="3724712"/>
            <a:ext cx="3586843" cy="347472"/>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990600" y="4038600"/>
            <a:ext cx="3579492" cy="1676400"/>
          </a:xfr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smtClean="0"/>
              <a:t>Click to edit Master text styles</a:t>
            </a:r>
          </a:p>
        </p:txBody>
      </p:sp>
      <p:sp>
        <p:nvSpPr>
          <p:cNvPr id="5" name="Text Placeholder 4"/>
          <p:cNvSpPr>
            <a:spLocks noGrp="1"/>
          </p:cNvSpPr>
          <p:nvPr>
            <p:ph type="body" sz="quarter" idx="3"/>
          </p:nvPr>
        </p:nvSpPr>
        <p:spPr>
          <a:xfrm>
            <a:off x="4908036" y="3724712"/>
            <a:ext cx="3584448" cy="347472"/>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908036" y="4038600"/>
            <a:ext cx="3580898" cy="1676400"/>
          </a:xfrm>
        </p:spPr>
        <p:txBody>
          <a:bodyPr vert="horz" lIns="0" tIns="0" rIns="91440" bIns="45720" rtlCol="0">
            <a:noAutofit/>
          </a:bodyPr>
          <a:lstStyle>
            <a:lvl1pPr marL="0" indent="0">
              <a:buNone/>
              <a:defRPr lang="en-US" dirty="0" smtClean="0"/>
            </a:lvl1pPr>
            <a:lvl2pPr marL="206375" indent="0">
              <a:buNone/>
              <a:defRPr lang="en-US" dirty="0" smtClean="0"/>
            </a:lvl2pPr>
            <a:lvl3pPr marL="457200" indent="0">
              <a:buNone/>
              <a:defRPr lang="en-US" dirty="0" smtClean="0"/>
            </a:lvl3pPr>
            <a:lvl4pPr marL="631825" indent="0">
              <a:buNone/>
              <a:defRPr lang="en-US" dirty="0" smtClean="0"/>
            </a:lvl4pPr>
            <a:lvl5pPr marL="804862" indent="0">
              <a:buNone/>
              <a:defRPr lang="en-US" dirty="0"/>
            </a:lvl5pPr>
          </a:lstStyle>
          <a:p>
            <a:pPr lvl="0"/>
            <a:r>
              <a:rPr lang="en-US" dirty="0" smtClean="0"/>
              <a:t>Click to edit Master text styles</a:t>
            </a:r>
          </a:p>
        </p:txBody>
      </p:sp>
      <p:sp>
        <p:nvSpPr>
          <p:cNvPr id="7" name="Date Placeholder 6"/>
          <p:cNvSpPr>
            <a:spLocks noGrp="1"/>
          </p:cNvSpPr>
          <p:nvPr>
            <p:ph type="dt" sz="half" idx="10"/>
          </p:nvPr>
        </p:nvSpPr>
        <p:spPr/>
        <p:txBody>
          <a:bodyPr/>
          <a:lstStyle/>
          <a:p>
            <a:fld id="{9623C80F-5998-4C5A-8426-1B9517C724DD}" type="datetimeFigureOut">
              <a:rPr lang="en-US" smtClean="0">
                <a:solidFill>
                  <a:srgbClr val="605F62"/>
                </a:solidFill>
              </a:rPr>
              <a:pPr/>
              <a:t>11/19/15</a:t>
            </a:fld>
            <a:endParaRPr lang="en-US">
              <a:solidFill>
                <a:srgbClr val="605F62"/>
              </a:solidFill>
            </a:endParaRPr>
          </a:p>
        </p:txBody>
      </p:sp>
      <p:sp>
        <p:nvSpPr>
          <p:cNvPr id="8" name="Footer Placeholder 7"/>
          <p:cNvSpPr>
            <a:spLocks noGrp="1"/>
          </p:cNvSpPr>
          <p:nvPr>
            <p:ph type="ftr" sz="quarter" idx="11"/>
          </p:nvPr>
        </p:nvSpPr>
        <p:spPr/>
        <p:txBody>
          <a:bodyPr/>
          <a:lstStyle/>
          <a:p>
            <a:endParaRPr lang="en-US">
              <a:solidFill>
                <a:srgbClr val="605F62"/>
              </a:solidFill>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Text Placeholder 10"/>
          <p:cNvSpPr>
            <a:spLocks noGrp="1"/>
          </p:cNvSpPr>
          <p:nvPr>
            <p:ph type="body" sz="quarter" idx="13" hasCustomPrompt="1"/>
          </p:nvPr>
        </p:nvSpPr>
        <p:spPr>
          <a:xfrm>
            <a:off x="990599" y="914400"/>
            <a:ext cx="6852557"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
        <p:nvSpPr>
          <p:cNvPr id="13" name="Picture Placeholder 12"/>
          <p:cNvSpPr>
            <a:spLocks noGrp="1"/>
          </p:cNvSpPr>
          <p:nvPr>
            <p:ph type="pic" sz="quarter" idx="14" hasCustomPrompt="1"/>
          </p:nvPr>
        </p:nvSpPr>
        <p:spPr>
          <a:xfrm>
            <a:off x="990600" y="1622424"/>
            <a:ext cx="3429000" cy="1994355"/>
          </a:xfrm>
        </p:spPr>
        <p:txBody>
          <a:bodyPr anchor="ctr"/>
          <a:lstStyle>
            <a:lvl1pPr marL="0" indent="0" algn="ctr">
              <a:buNone/>
              <a:defRPr/>
            </a:lvl1pPr>
          </a:lstStyle>
          <a:p>
            <a:r>
              <a:rPr lang="en-US" dirty="0" smtClean="0"/>
              <a:t>Insert image</a:t>
            </a:r>
            <a:endParaRPr lang="en-US" dirty="0"/>
          </a:p>
        </p:txBody>
      </p:sp>
      <p:sp>
        <p:nvSpPr>
          <p:cNvPr id="15" name="Picture Placeholder 12"/>
          <p:cNvSpPr>
            <a:spLocks noGrp="1"/>
          </p:cNvSpPr>
          <p:nvPr>
            <p:ph type="pic" sz="quarter" idx="15" hasCustomPrompt="1"/>
          </p:nvPr>
        </p:nvSpPr>
        <p:spPr>
          <a:xfrm>
            <a:off x="4908036" y="1622424"/>
            <a:ext cx="3429000" cy="1994355"/>
          </a:xfrm>
        </p:spPr>
        <p:txBody>
          <a:bodyPr anchor="ctr"/>
          <a:lstStyle>
            <a:lvl1pPr marL="0" indent="0" algn="ctr">
              <a:buNone/>
              <a:defRPr/>
            </a:lvl1pPr>
          </a:lstStyle>
          <a:p>
            <a:r>
              <a:rPr lang="en-US" dirty="0" smtClean="0"/>
              <a:t>Insert image</a:t>
            </a:r>
            <a:endParaRPr lang="en-US" dirty="0"/>
          </a:p>
        </p:txBody>
      </p:sp>
    </p:spTree>
    <p:extLst>
      <p:ext uri="{BB962C8B-B14F-4D97-AF65-F5344CB8AC3E}">
        <p14:creationId xmlns:p14="http://schemas.microsoft.com/office/powerpoint/2010/main" val="639949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1624012"/>
            <a:ext cx="3581400" cy="357187"/>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01197" y="1981200"/>
            <a:ext cx="3773089" cy="171132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990599" y="3652124"/>
            <a:ext cx="3581401" cy="349526"/>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803911" y="4012035"/>
            <a:ext cx="3770375" cy="1558925"/>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623C80F-5998-4C5A-8426-1B9517C724DD}" type="datetimeFigureOut">
              <a:rPr lang="en-US" smtClean="0">
                <a:solidFill>
                  <a:srgbClr val="605F62"/>
                </a:solidFill>
              </a:rPr>
              <a:pPr/>
              <a:t>11/19/15</a:t>
            </a:fld>
            <a:endParaRPr lang="en-US">
              <a:solidFill>
                <a:srgbClr val="605F62"/>
              </a:solidFill>
            </a:endParaRPr>
          </a:p>
        </p:txBody>
      </p:sp>
      <p:sp>
        <p:nvSpPr>
          <p:cNvPr id="8" name="Footer Placeholder 7"/>
          <p:cNvSpPr>
            <a:spLocks noGrp="1"/>
          </p:cNvSpPr>
          <p:nvPr>
            <p:ph type="ftr" sz="quarter" idx="11"/>
          </p:nvPr>
        </p:nvSpPr>
        <p:spPr/>
        <p:txBody>
          <a:bodyPr/>
          <a:lstStyle/>
          <a:p>
            <a:endParaRPr lang="en-US">
              <a:solidFill>
                <a:srgbClr val="605F62"/>
              </a:solidFill>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Content Placeholder 13"/>
          <p:cNvSpPr>
            <a:spLocks noGrp="1"/>
          </p:cNvSpPr>
          <p:nvPr>
            <p:ph sz="quarter" idx="13"/>
          </p:nvPr>
        </p:nvSpPr>
        <p:spPr>
          <a:xfrm>
            <a:off x="5209563" y="1676400"/>
            <a:ext cx="3934437"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ext Placeholder 10"/>
          <p:cNvSpPr>
            <a:spLocks noGrp="1"/>
          </p:cNvSpPr>
          <p:nvPr>
            <p:ph type="body" sz="quarter" idx="14" hasCustomPrompt="1"/>
          </p:nvPr>
        </p:nvSpPr>
        <p:spPr>
          <a:xfrm>
            <a:off x="990600" y="914400"/>
            <a:ext cx="6858000"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671935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ey Facts + Side Images">
    <p:spTree>
      <p:nvGrpSpPr>
        <p:cNvPr id="1" name=""/>
        <p:cNvGrpSpPr/>
        <p:nvPr/>
      </p:nvGrpSpPr>
      <p:grpSpPr>
        <a:xfrm>
          <a:off x="0" y="0"/>
          <a:ext cx="0" cy="0"/>
          <a:chOff x="0" y="0"/>
          <a:chExt cx="0" cy="0"/>
        </a:xfrm>
      </p:grpSpPr>
      <p:pic>
        <p:nvPicPr>
          <p:cNvPr id="17" name="Picture 16" descr="555104_NMgradientLH_RGB_10231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bwMode="gray">
          <a:xfrm>
            <a:off x="990599" y="155448"/>
            <a:ext cx="7713969" cy="762000"/>
          </a:xfr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bwMode="gray">
          <a:xfrm>
            <a:off x="990599" y="1624013"/>
            <a:ext cx="2438401" cy="349526"/>
          </a:xfrm>
        </p:spPr>
        <p:txBody>
          <a:bodyPr anchor="b"/>
          <a:lstStyle>
            <a:lvl1pPr marL="0" indent="0">
              <a:buNone/>
              <a:defRPr sz="185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4" name="Content Placeholder 3"/>
          <p:cNvSpPr>
            <a:spLocks noGrp="1"/>
          </p:cNvSpPr>
          <p:nvPr>
            <p:ph sz="half" idx="2"/>
          </p:nvPr>
        </p:nvSpPr>
        <p:spPr bwMode="gray">
          <a:xfrm>
            <a:off x="801197" y="1981200"/>
            <a:ext cx="2399203" cy="3733800"/>
          </a:xfrm>
        </p:spPr>
        <p:txBody>
          <a:bodyPr vert="horz" lIns="0" tIns="0" rIns="91440" bIns="45720" rtlCol="0">
            <a:noAutofit/>
          </a:bodyPr>
          <a:lstStyle>
            <a:lvl1pPr>
              <a:buClr>
                <a:schemeClr val="bg1"/>
              </a:buClr>
              <a:defRPr lang="en-US" sz="1850" smtClean="0">
                <a:solidFill>
                  <a:schemeClr val="bg1"/>
                </a:solidFill>
              </a:defRPr>
            </a:lvl1pPr>
            <a:lvl2pPr>
              <a:buClr>
                <a:schemeClr val="bg1"/>
              </a:buClr>
              <a:defRPr lang="en-US" sz="1850" smtClean="0">
                <a:solidFill>
                  <a:schemeClr val="bg1"/>
                </a:solidFill>
              </a:defRPr>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p:txBody>
      </p:sp>
      <p:sp>
        <p:nvSpPr>
          <p:cNvPr id="7" name="Date Placeholder 6"/>
          <p:cNvSpPr>
            <a:spLocks noGrp="1"/>
          </p:cNvSpPr>
          <p:nvPr>
            <p:ph type="dt" sz="half" idx="10"/>
          </p:nvPr>
        </p:nvSpPr>
        <p:spPr bwMode="gray"/>
        <p:txBody>
          <a:bodyPr/>
          <a:lstStyle>
            <a:lvl1pPr>
              <a:defRPr>
                <a:solidFill>
                  <a:schemeClr val="bg1"/>
                </a:solidFill>
              </a:defRPr>
            </a:lvl1pPr>
          </a:lstStyle>
          <a:p>
            <a:fld id="{9623C80F-5998-4C5A-8426-1B9517C724DD}" type="datetimeFigureOut">
              <a:rPr lang="en-US" smtClean="0">
                <a:solidFill>
                  <a:prstClr val="white"/>
                </a:solidFill>
              </a:rPr>
              <a:pPr/>
              <a:t>11/19/15</a:t>
            </a:fld>
            <a:endParaRPr lang="en-US">
              <a:solidFill>
                <a:prstClr val="white"/>
              </a:solidFill>
            </a:endParaRPr>
          </a:p>
        </p:txBody>
      </p:sp>
      <p:sp>
        <p:nvSpPr>
          <p:cNvPr id="8" name="Footer Placeholder 7"/>
          <p:cNvSpPr>
            <a:spLocks noGrp="1"/>
          </p:cNvSpPr>
          <p:nvPr>
            <p:ph type="ftr" sz="quarter" idx="11"/>
          </p:nvPr>
        </p:nvSpPr>
        <p:spPr bwMode="gray"/>
        <p:txBody>
          <a:bodyPr/>
          <a:lstStyle>
            <a:lvl1pPr>
              <a:defRPr>
                <a:solidFill>
                  <a:schemeClr val="bg1"/>
                </a:solidFill>
              </a:defRPr>
            </a:lvl1pPr>
          </a:lstStyle>
          <a:p>
            <a:endParaRPr lang="en-US">
              <a:solidFill>
                <a:prstClr val="white"/>
              </a:solidFill>
            </a:endParaRPr>
          </a:p>
        </p:txBody>
      </p:sp>
      <p:sp>
        <p:nvSpPr>
          <p:cNvPr id="9" name="Slide Number Placeholder 8"/>
          <p:cNvSpPr>
            <a:spLocks noGrp="1"/>
          </p:cNvSpPr>
          <p:nvPr>
            <p:ph type="sldNum" sz="quarter" idx="12"/>
          </p:nvPr>
        </p:nvSpPr>
        <p:spPr bwMode="gray"/>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sp>
        <p:nvSpPr>
          <p:cNvPr id="15" name="Text Placeholder 10"/>
          <p:cNvSpPr>
            <a:spLocks noGrp="1"/>
          </p:cNvSpPr>
          <p:nvPr>
            <p:ph type="body" sz="quarter" idx="14" hasCustomPrompt="1"/>
          </p:nvPr>
        </p:nvSpPr>
        <p:spPr bwMode="gray">
          <a:xfrm>
            <a:off x="990600" y="914400"/>
            <a:ext cx="6858000" cy="457200"/>
          </a:xfrm>
        </p:spPr>
        <p:txBody>
          <a:bodyPr/>
          <a:lstStyle>
            <a:lvl1pPr marL="0" indent="0">
              <a:lnSpc>
                <a:spcPct val="85000"/>
              </a:lnSpc>
              <a:spcBef>
                <a:spcPts val="0"/>
              </a:spcBef>
              <a:buNone/>
              <a:defRPr sz="2000" spc="-80" baseline="0">
                <a:solidFill>
                  <a:schemeClr val="bg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
        <p:nvSpPr>
          <p:cNvPr id="12" name="Picture Placeholder 11"/>
          <p:cNvSpPr>
            <a:spLocks noGrp="1"/>
          </p:cNvSpPr>
          <p:nvPr>
            <p:ph type="pic" sz="quarter" idx="15" hasCustomPrompt="1"/>
          </p:nvPr>
        </p:nvSpPr>
        <p:spPr bwMode="gray">
          <a:xfrm>
            <a:off x="3505200" y="1622425"/>
            <a:ext cx="2209800" cy="3657600"/>
          </a:xfrm>
        </p:spPr>
        <p:txBody>
          <a:bodyPr anchor="ctr"/>
          <a:lstStyle>
            <a:lvl1pPr marL="0" indent="0" algn="ctr">
              <a:buNone/>
              <a:defRPr>
                <a:solidFill>
                  <a:schemeClr val="bg1"/>
                </a:solidFill>
              </a:defRPr>
            </a:lvl1pPr>
          </a:lstStyle>
          <a:p>
            <a:r>
              <a:rPr lang="en-US" dirty="0" smtClean="0"/>
              <a:t>Insert image</a:t>
            </a:r>
            <a:endParaRPr lang="en-US" dirty="0"/>
          </a:p>
        </p:txBody>
      </p:sp>
      <p:sp>
        <p:nvSpPr>
          <p:cNvPr id="16" name="Picture Placeholder 11"/>
          <p:cNvSpPr>
            <a:spLocks noGrp="1"/>
          </p:cNvSpPr>
          <p:nvPr>
            <p:ph type="pic" sz="quarter" idx="16" hasCustomPrompt="1"/>
          </p:nvPr>
        </p:nvSpPr>
        <p:spPr bwMode="gray">
          <a:xfrm>
            <a:off x="6019800" y="1622425"/>
            <a:ext cx="2209800" cy="3657600"/>
          </a:xfrm>
        </p:spPr>
        <p:txBody>
          <a:bodyPr anchor="ctr"/>
          <a:lstStyle>
            <a:lvl1pPr marL="0" indent="0" algn="ctr">
              <a:buNone/>
              <a:defRPr>
                <a:solidFill>
                  <a:schemeClr val="bg1"/>
                </a:solidFill>
              </a:defRPr>
            </a:lvl1pPr>
          </a:lstStyle>
          <a:p>
            <a:r>
              <a:rPr lang="en-US" dirty="0" smtClean="0"/>
              <a:t>Insert image</a:t>
            </a:r>
            <a:endParaRPr lang="en-US"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5927" y="6400799"/>
            <a:ext cx="1422018" cy="265285"/>
          </a:xfrm>
          <a:prstGeom prst="rect">
            <a:avLst/>
          </a:prstGeom>
        </p:spPr>
      </p:pic>
    </p:spTree>
    <p:extLst>
      <p:ext uri="{BB962C8B-B14F-4D97-AF65-F5344CB8AC3E}">
        <p14:creationId xmlns:p14="http://schemas.microsoft.com/office/powerpoint/2010/main" val="3816765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3087835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623C80F-5998-4C5A-8426-1B9517C724DD}" type="datetimeFigureOut">
              <a:rPr lang="en-US" smtClean="0">
                <a:solidFill>
                  <a:srgbClr val="605F62"/>
                </a:solidFill>
              </a:rPr>
              <a:pPr/>
              <a:t>11/19/15</a:t>
            </a:fld>
            <a:endParaRPr lang="en-US">
              <a:solidFill>
                <a:srgbClr val="605F62"/>
              </a:solidFill>
            </a:endParaRPr>
          </a:p>
        </p:txBody>
      </p:sp>
      <p:sp>
        <p:nvSpPr>
          <p:cNvPr id="4" name="Footer Placeholder 3"/>
          <p:cNvSpPr>
            <a:spLocks noGrp="1"/>
          </p:cNvSpPr>
          <p:nvPr>
            <p:ph type="ftr" sz="quarter" idx="11"/>
          </p:nvPr>
        </p:nvSpPr>
        <p:spPr/>
        <p:txBody>
          <a:bodyPr/>
          <a:lstStyle/>
          <a:p>
            <a:endParaRPr lang="en-US">
              <a:solidFill>
                <a:srgbClr val="605F62"/>
              </a:solidFill>
            </a:endParaRPr>
          </a:p>
        </p:txBody>
      </p:sp>
      <p:sp>
        <p:nvSpPr>
          <p:cNvPr id="5" name="Slide Number Placeholder 4"/>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7" name="Text Placeholder 10"/>
          <p:cNvSpPr>
            <a:spLocks noGrp="1"/>
          </p:cNvSpPr>
          <p:nvPr>
            <p:ph type="body" sz="quarter" idx="13" hasCustomPrompt="1"/>
          </p:nvPr>
        </p:nvSpPr>
        <p:spPr>
          <a:xfrm>
            <a:off x="990600" y="914400"/>
            <a:ext cx="6858000"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1066191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smtClean="0">
                <a:solidFill>
                  <a:srgbClr val="605F62"/>
                </a:solidFill>
              </a:rPr>
              <a:pPr/>
              <a:t>11/19/15</a:t>
            </a:fld>
            <a:endParaRPr lang="en-US">
              <a:solidFill>
                <a:srgbClr val="605F62"/>
              </a:solidFill>
            </a:endParaRPr>
          </a:p>
        </p:txBody>
      </p:sp>
      <p:sp>
        <p:nvSpPr>
          <p:cNvPr id="3" name="Footer Placeholder 2"/>
          <p:cNvSpPr>
            <a:spLocks noGrp="1"/>
          </p:cNvSpPr>
          <p:nvPr>
            <p:ph type="ftr" sz="quarter" idx="11"/>
          </p:nvPr>
        </p:nvSpPr>
        <p:spPr/>
        <p:txBody>
          <a:bodyPr/>
          <a:lstStyle/>
          <a:p>
            <a:endParaRPr lang="en-US">
              <a:solidFill>
                <a:srgbClr val="605F62"/>
              </a:solidFill>
            </a:endParaRPr>
          </a:p>
        </p:txBody>
      </p:sp>
      <p:sp>
        <p:nvSpPr>
          <p:cNvPr id="4" name="Slide Number Placeholder 3"/>
          <p:cNvSpPr>
            <a:spLocks noGrp="1"/>
          </p:cNvSpPr>
          <p:nvPr>
            <p:ph type="sldNum" sz="quarter" idx="12"/>
          </p:nvPr>
        </p:nvSpPr>
        <p:spPr/>
        <p:txBody>
          <a:bodyPr/>
          <a:lstStyle>
            <a:lvl1pPr>
              <a:defRPr>
                <a:solidFill>
                  <a:schemeClr val="accent2"/>
                </a:solidFill>
              </a:defRPr>
            </a:lvl1pPr>
          </a:lstStyle>
          <a:p>
            <a:fld id="{0D558541-60C9-42A2-8392-FF12533A6B7A}" type="slidenum">
              <a:rPr lang="en-US" smtClean="0"/>
              <a:pPr/>
              <a:t>‹#›</a:t>
            </a:fld>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5924" y="6400799"/>
            <a:ext cx="1422024" cy="265285"/>
          </a:xfrm>
          <a:prstGeom prst="rect">
            <a:avLst/>
          </a:prstGeom>
        </p:spPr>
      </p:pic>
    </p:spTree>
    <p:extLst>
      <p:ext uri="{BB962C8B-B14F-4D97-AF65-F5344CB8AC3E}">
        <p14:creationId xmlns:p14="http://schemas.microsoft.com/office/powerpoint/2010/main" val="2690744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No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smtClean="0">
                <a:solidFill>
                  <a:srgbClr val="605F62"/>
                </a:solidFill>
              </a:rPr>
              <a:pPr/>
              <a:t>11/19/15</a:t>
            </a:fld>
            <a:endParaRPr lang="en-US">
              <a:solidFill>
                <a:srgbClr val="605F62"/>
              </a:solidFill>
            </a:endParaRPr>
          </a:p>
        </p:txBody>
      </p:sp>
      <p:sp>
        <p:nvSpPr>
          <p:cNvPr id="3" name="Footer Placeholder 2"/>
          <p:cNvSpPr>
            <a:spLocks noGrp="1"/>
          </p:cNvSpPr>
          <p:nvPr>
            <p:ph type="ftr" sz="quarter" idx="11"/>
          </p:nvPr>
        </p:nvSpPr>
        <p:spPr/>
        <p:txBody>
          <a:bodyPr/>
          <a:lstStyle/>
          <a:p>
            <a:endParaRPr lang="en-US">
              <a:solidFill>
                <a:srgbClr val="605F62"/>
              </a:solidFill>
            </a:endParaRPr>
          </a:p>
        </p:txBody>
      </p:sp>
      <p:sp>
        <p:nvSpPr>
          <p:cNvPr id="4" name="Slide Number Placeholder 3"/>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341221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End Slide">
    <p:spTree>
      <p:nvGrpSpPr>
        <p:cNvPr id="1" name=""/>
        <p:cNvGrpSpPr/>
        <p:nvPr/>
      </p:nvGrpSpPr>
      <p:grpSpPr>
        <a:xfrm>
          <a:off x="0" y="0"/>
          <a:ext cx="0" cy="0"/>
          <a:chOff x="0" y="0"/>
          <a:chExt cx="0" cy="0"/>
        </a:xfrm>
      </p:grpSpPr>
      <p:pic>
        <p:nvPicPr>
          <p:cNvPr id="9" name="Picture 8" descr="555104_NMgradientLH_RGB_10231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bwMode="gray">
          <a:xfrm>
            <a:off x="990600" y="2731512"/>
            <a:ext cx="6722378" cy="876329"/>
          </a:xfrm>
        </p:spPr>
        <p:txBody>
          <a:bodyPr rIns="0" bIns="0" anchor="b" anchorCtr="0"/>
          <a:lstStyle>
            <a:lvl1pPr>
              <a:lnSpc>
                <a:spcPct val="90000"/>
              </a:lnSpc>
              <a:defRPr sz="6600" b="0">
                <a:solidFill>
                  <a:schemeClr val="bg1"/>
                </a:solidFill>
              </a:defRPr>
            </a:lvl1pPr>
          </a:lstStyle>
          <a:p>
            <a:r>
              <a:rPr lang="en-US" dirty="0" smtClean="0"/>
              <a:t>Document Title</a:t>
            </a:r>
            <a:endParaRPr lang="en-US" dirty="0"/>
          </a:p>
        </p:txBody>
      </p:sp>
      <p:sp>
        <p:nvSpPr>
          <p:cNvPr id="3" name="Subtitle 2"/>
          <p:cNvSpPr>
            <a:spLocks noGrp="1"/>
          </p:cNvSpPr>
          <p:nvPr>
            <p:ph type="subTitle" idx="1" hasCustomPrompt="1"/>
          </p:nvPr>
        </p:nvSpPr>
        <p:spPr bwMode="gray">
          <a:xfrm>
            <a:off x="990600" y="3581400"/>
            <a:ext cx="6400800" cy="685800"/>
          </a:xfr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Document Title</a:t>
            </a:r>
            <a:endParaRPr lang="en-US" dirty="0"/>
          </a:p>
        </p:txBody>
      </p:sp>
      <p:sp>
        <p:nvSpPr>
          <p:cNvPr id="8" name="Date Placeholder 6"/>
          <p:cNvSpPr>
            <a:spLocks noGrp="1"/>
          </p:cNvSpPr>
          <p:nvPr>
            <p:ph type="dt" sz="half" idx="10"/>
          </p:nvPr>
        </p:nvSpPr>
        <p:spPr bwMode="gray">
          <a:xfrm>
            <a:off x="6855794" y="6232524"/>
            <a:ext cx="1447800" cy="168275"/>
          </a:xfrm>
        </p:spPr>
        <p:txBody>
          <a:bodyPr/>
          <a:lstStyle>
            <a:lvl1pPr>
              <a:defRPr>
                <a:solidFill>
                  <a:schemeClr val="bg1"/>
                </a:solidFill>
              </a:defRPr>
            </a:lvl1pPr>
          </a:lstStyle>
          <a:p>
            <a:fld id="{9623C80F-5998-4C5A-8426-1B9517C724DD}" type="datetimeFigureOut">
              <a:rPr lang="en-US" smtClean="0">
                <a:solidFill>
                  <a:prstClr val="white"/>
                </a:solidFill>
              </a:rPr>
              <a:pPr/>
              <a:t>11/19/15</a:t>
            </a:fld>
            <a:endParaRPr lang="en-US">
              <a:solidFill>
                <a:prstClr val="white"/>
              </a:solidFill>
            </a:endParaRPr>
          </a:p>
        </p:txBody>
      </p:sp>
      <p:sp>
        <p:nvSpPr>
          <p:cNvPr id="10" name="Footer Placeholder 7"/>
          <p:cNvSpPr>
            <a:spLocks noGrp="1"/>
          </p:cNvSpPr>
          <p:nvPr>
            <p:ph type="ftr" sz="quarter" idx="11"/>
          </p:nvPr>
        </p:nvSpPr>
        <p:spPr bwMode="gray">
          <a:xfrm>
            <a:off x="3121994" y="6397689"/>
            <a:ext cx="5181600" cy="231266"/>
          </a:xfrm>
        </p:spPr>
        <p:txBody>
          <a:bodyPr/>
          <a:lstStyle>
            <a:lvl1pPr>
              <a:defRPr>
                <a:solidFill>
                  <a:schemeClr val="bg1"/>
                </a:solidFill>
              </a:defRPr>
            </a:lvl1pPr>
          </a:lstStyle>
          <a:p>
            <a:endParaRPr lang="en-US">
              <a:solidFill>
                <a:prstClr val="white"/>
              </a:solidFill>
            </a:endParaRPr>
          </a:p>
        </p:txBody>
      </p:sp>
      <p:sp>
        <p:nvSpPr>
          <p:cNvPr id="11" name="Slide Number Placeholder 8"/>
          <p:cNvSpPr>
            <a:spLocks noGrp="1"/>
          </p:cNvSpPr>
          <p:nvPr>
            <p:ph type="sldNum" sz="quarter" idx="12"/>
          </p:nvPr>
        </p:nvSpPr>
        <p:spPr bwMode="gray">
          <a:xfrm>
            <a:off x="8305799" y="6397689"/>
            <a:ext cx="346745" cy="231266"/>
          </a:xfr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5927" y="6400799"/>
            <a:ext cx="1422018" cy="265285"/>
          </a:xfrm>
          <a:prstGeom prst="rect">
            <a:avLst/>
          </a:prstGeom>
        </p:spPr>
      </p:pic>
    </p:spTree>
    <p:extLst>
      <p:ext uri="{BB962C8B-B14F-4D97-AF65-F5344CB8AC3E}">
        <p14:creationId xmlns:p14="http://schemas.microsoft.com/office/powerpoint/2010/main" val="2728957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681ECF-20FC-41D0-B559-5985B295952B}" type="datetime1">
              <a:rPr lang="en-US" smtClean="0"/>
              <a:pPr/>
              <a:t>11/19/15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ection Header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379698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Section Header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241570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Header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2438762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ection Header 5">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264940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ection Header 6">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4018191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58311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Section Header 8">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3541021242"/>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26" Type="http://schemas.openxmlformats.org/officeDocument/2006/relationships/image" Target="../media/image1.png"/><Relationship Id="rId27"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0599" y="152400"/>
            <a:ext cx="7713969" cy="762000"/>
          </a:xfrm>
          <a:prstGeom prst="rect">
            <a:avLst/>
          </a:prstGeom>
        </p:spPr>
        <p:txBody>
          <a:bodyPr vert="horz" lIns="0" tIns="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01197" y="1621971"/>
            <a:ext cx="7049689" cy="4093029"/>
          </a:xfrm>
          <a:prstGeom prst="rect">
            <a:avLst/>
          </a:prstGeom>
        </p:spPr>
        <p:txBody>
          <a:bodyPr vert="horz" lIns="0" tIns="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2350008" y="6528816"/>
            <a:ext cx="850392" cy="168275"/>
          </a:xfrm>
          <a:prstGeom prst="rect">
            <a:avLst/>
          </a:prstGeom>
        </p:spPr>
        <p:txBody>
          <a:bodyPr vert="horz" wrap="none" lIns="0" tIns="0" rIns="0" bIns="0" rtlCol="0" anchor="b"/>
          <a:lstStyle>
            <a:lvl1pPr>
              <a:defRPr lang="en-US" sz="800" smtClean="0"/>
            </a:lvl1pPr>
          </a:lstStyle>
          <a:p>
            <a:fld id="{9623C80F-5998-4C5A-8426-1B9517C724DD}" type="datetimeFigureOut">
              <a:rPr lang="en-US" smtClean="0"/>
              <a:pPr/>
              <a:t>11/19/15</a:t>
            </a:fld>
            <a:endParaRPr lang="en-US"/>
          </a:p>
        </p:txBody>
      </p:sp>
      <p:sp>
        <p:nvSpPr>
          <p:cNvPr id="5" name="Footer Placeholder 4"/>
          <p:cNvSpPr>
            <a:spLocks noGrp="1"/>
          </p:cNvSpPr>
          <p:nvPr>
            <p:ph type="ftr" sz="quarter" idx="3"/>
          </p:nvPr>
        </p:nvSpPr>
        <p:spPr>
          <a:xfrm>
            <a:off x="3121994" y="6485609"/>
            <a:ext cx="5181600" cy="231266"/>
          </a:xfrm>
          <a:prstGeom prst="rect">
            <a:avLst/>
          </a:prstGeom>
        </p:spPr>
        <p:txBody>
          <a:bodyPr vert="horz" lIns="0" tIns="0" rIns="0" bIns="0" rtlCol="0" anchor="b"/>
          <a:lstStyle>
            <a:lvl1pPr algn="r">
              <a:defRPr sz="1400">
                <a:solidFill>
                  <a:schemeClr val="tx1"/>
                </a:solidFill>
              </a:defRPr>
            </a:lvl1pPr>
          </a:lstStyle>
          <a:p>
            <a:endParaRPr lang="en-US" dirty="0">
              <a:solidFill>
                <a:srgbClr val="605F62"/>
              </a:solidFill>
            </a:endParaRPr>
          </a:p>
        </p:txBody>
      </p:sp>
      <p:sp>
        <p:nvSpPr>
          <p:cNvPr id="6" name="Slide Number Placeholder 5"/>
          <p:cNvSpPr>
            <a:spLocks noGrp="1"/>
          </p:cNvSpPr>
          <p:nvPr>
            <p:ph type="sldNum" sz="quarter" idx="4"/>
          </p:nvPr>
        </p:nvSpPr>
        <p:spPr>
          <a:xfrm>
            <a:off x="8305799" y="6485609"/>
            <a:ext cx="346745" cy="231266"/>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dirty="0"/>
          </a:p>
        </p:txBody>
      </p:sp>
      <p:pic>
        <p:nvPicPr>
          <p:cNvPr id="12" name="Picture 11"/>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11097" y="474215"/>
            <a:ext cx="883922" cy="304801"/>
          </a:xfrm>
          <a:prstGeom prst="rect">
            <a:avLst/>
          </a:prstGeom>
        </p:spPr>
      </p:pic>
      <p:pic>
        <p:nvPicPr>
          <p:cNvPr id="10" name="Picture 9"/>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545924" y="6400799"/>
            <a:ext cx="1422024" cy="265285"/>
          </a:xfrm>
          <a:prstGeom prst="rect">
            <a:avLst/>
          </a:prstGeom>
        </p:spPr>
      </p:pic>
    </p:spTree>
    <p:extLst>
      <p:ext uri="{BB962C8B-B14F-4D97-AF65-F5344CB8AC3E}">
        <p14:creationId xmlns:p14="http://schemas.microsoft.com/office/powerpoint/2010/main" val="1014940469"/>
      </p:ext>
    </p:extLst>
  </p:cSld>
  <p:clrMap bg1="lt1" tx1="dk1" bg2="lt2" tx2="dk2" accent1="accent1" accent2="accent2" accent3="accent3" accent4="accent4" accent5="accent5" accent6="accent6" hlink="hlink" folHlink="folHlink"/>
  <p:sldLayoutIdLst>
    <p:sldLayoutId id="2147483678"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20"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721" r:id="rId23"/>
    <p:sldLayoutId id="2147483722" r:id="rId24"/>
  </p:sldLayoutIdLst>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8.jpeg"/><Relationship Id="rId5" Type="http://schemas.openxmlformats.org/officeDocument/2006/relationships/image" Target="../media/image19.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4" Type="http://schemas.openxmlformats.org/officeDocument/2006/relationships/slideLayout" Target="../slideLayouts/slideLayout24.xml"/><Relationship Id="rId5" Type="http://schemas.openxmlformats.org/officeDocument/2006/relationships/notesSlide" Target="../notesSlides/notesSlide7.xml"/><Relationship Id="rId6" Type="http://schemas.openxmlformats.org/officeDocument/2006/relationships/image" Target="../media/image19.png"/><Relationship Id="rId1" Type="http://schemas.openxmlformats.org/officeDocument/2006/relationships/tags" Target="../tags/tag5.xml"/><Relationship Id="rId2" Type="http://schemas.microsoft.com/office/2007/relationships/media" Target="../media/media10.wav"/></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4" Type="http://schemas.openxmlformats.org/officeDocument/2006/relationships/slideLayout" Target="../slideLayouts/slideLayout24.xml"/><Relationship Id="rId5" Type="http://schemas.openxmlformats.org/officeDocument/2006/relationships/notesSlide" Target="../notesSlides/notesSlide8.xml"/><Relationship Id="rId6" Type="http://schemas.openxmlformats.org/officeDocument/2006/relationships/image" Target="../media/image19.png"/><Relationship Id="rId1" Type="http://schemas.openxmlformats.org/officeDocument/2006/relationships/tags" Target="../tags/tag6.xml"/><Relationship Id="rId2" Type="http://schemas.microsoft.com/office/2007/relationships/media" Target="../media/media11.wav"/></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4" Type="http://schemas.openxmlformats.org/officeDocument/2006/relationships/slideLayout" Target="../slideLayouts/slideLayout24.xml"/><Relationship Id="rId5" Type="http://schemas.openxmlformats.org/officeDocument/2006/relationships/notesSlide" Target="../notesSlides/notesSlide9.xml"/><Relationship Id="rId6" Type="http://schemas.openxmlformats.org/officeDocument/2006/relationships/image" Target="../media/image19.png"/><Relationship Id="rId1" Type="http://schemas.openxmlformats.org/officeDocument/2006/relationships/tags" Target="../tags/tag7.xml"/><Relationship Id="rId2" Type="http://schemas.microsoft.com/office/2007/relationships/media" Target="../media/media12.wav"/></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4" Type="http://schemas.openxmlformats.org/officeDocument/2006/relationships/slideLayout" Target="../slideLayouts/slideLayout24.xml"/><Relationship Id="rId5" Type="http://schemas.openxmlformats.org/officeDocument/2006/relationships/notesSlide" Target="../notesSlides/notesSlide10.xml"/><Relationship Id="rId6" Type="http://schemas.openxmlformats.org/officeDocument/2006/relationships/image" Target="../media/image19.png"/><Relationship Id="rId1" Type="http://schemas.openxmlformats.org/officeDocument/2006/relationships/tags" Target="../tags/tag8.xml"/><Relationship Id="rId2" Type="http://schemas.microsoft.com/office/2007/relationships/media" Target="../media/media13.wav"/></Relationships>
</file>

<file path=ppt/slides/_rels/slide14.xml.rels><?xml version="1.0" encoding="UTF-8" standalone="yes"?>
<Relationships xmlns="http://schemas.openxmlformats.org/package/2006/relationships"><Relationship Id="rId3" Type="http://schemas.microsoft.com/office/2007/relationships/media" Target="../media/media15.wav"/><Relationship Id="rId4" Type="http://schemas.openxmlformats.org/officeDocument/2006/relationships/audio" Target="../media/media15.wav"/><Relationship Id="rId5" Type="http://schemas.openxmlformats.org/officeDocument/2006/relationships/slideLayout" Target="../slideLayouts/slideLayout24.xml"/><Relationship Id="rId6" Type="http://schemas.openxmlformats.org/officeDocument/2006/relationships/notesSlide" Target="../notesSlides/notesSlide11.xml"/><Relationship Id="rId7" Type="http://schemas.openxmlformats.org/officeDocument/2006/relationships/image" Target="../media/image19.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microsoft.com/office/2007/relationships/media" Target="../media/media17.wav"/><Relationship Id="rId4" Type="http://schemas.openxmlformats.org/officeDocument/2006/relationships/audio" Target="../media/media17.wav"/><Relationship Id="rId5" Type="http://schemas.openxmlformats.org/officeDocument/2006/relationships/slideLayout" Target="../slideLayouts/slideLayout24.xml"/><Relationship Id="rId6" Type="http://schemas.openxmlformats.org/officeDocument/2006/relationships/notesSlide" Target="../notesSlides/notesSlide12.xml"/><Relationship Id="rId7" Type="http://schemas.openxmlformats.org/officeDocument/2006/relationships/image" Target="../media/image19.png"/><Relationship Id="rId1" Type="http://schemas.microsoft.com/office/2007/relationships/media" Target="../media/media16.wav"/><Relationship Id="rId2" Type="http://schemas.openxmlformats.org/officeDocument/2006/relationships/audio" Target="../media/media16.wav"/></Relationships>
</file>

<file path=ppt/slides/_rels/slide16.xml.rels><?xml version="1.0" encoding="UTF-8" standalone="yes"?>
<Relationships xmlns="http://schemas.openxmlformats.org/package/2006/relationships"><Relationship Id="rId3" Type="http://schemas.microsoft.com/office/2007/relationships/media" Target="../media/media19.wav"/><Relationship Id="rId4" Type="http://schemas.openxmlformats.org/officeDocument/2006/relationships/audio" Target="../media/media19.wav"/><Relationship Id="rId5" Type="http://schemas.openxmlformats.org/officeDocument/2006/relationships/slideLayout" Target="../slideLayouts/slideLayout24.xml"/><Relationship Id="rId6" Type="http://schemas.openxmlformats.org/officeDocument/2006/relationships/notesSlide" Target="../notesSlides/notesSlide13.xml"/><Relationship Id="rId7" Type="http://schemas.openxmlformats.org/officeDocument/2006/relationships/image" Target="../media/image19.png"/><Relationship Id="rId1" Type="http://schemas.microsoft.com/office/2007/relationships/media" Target="../media/media18.wav"/><Relationship Id="rId2" Type="http://schemas.openxmlformats.org/officeDocument/2006/relationships/audio" Target="../media/media18.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notesSlide" Target="../notesSlides/notesSlide14.xml"/><Relationship Id="rId5" Type="http://schemas.openxmlformats.org/officeDocument/2006/relationships/image" Target="../media/image19.png"/><Relationship Id="rId1" Type="http://schemas.microsoft.com/office/2007/relationships/media" Target="../media/media20.wav"/><Relationship Id="rId2" Type="http://schemas.openxmlformats.org/officeDocument/2006/relationships/audio" Target="../media/media20.wav"/></Relationships>
</file>

<file path=ppt/slides/_rels/slide18.xml.rels><?xml version="1.0" encoding="UTF-8" standalone="yes"?>
<Relationships xmlns="http://schemas.openxmlformats.org/package/2006/relationships"><Relationship Id="rId3" Type="http://schemas.openxmlformats.org/officeDocument/2006/relationships/audio" Target="../media/media21.wav"/><Relationship Id="rId4" Type="http://schemas.openxmlformats.org/officeDocument/2006/relationships/slideLayout" Target="../slideLayouts/slideLayout24.xml"/><Relationship Id="rId5" Type="http://schemas.openxmlformats.org/officeDocument/2006/relationships/notesSlide" Target="../notesSlides/notesSlide15.xml"/><Relationship Id="rId6" Type="http://schemas.openxmlformats.org/officeDocument/2006/relationships/image" Target="../media/image19.png"/><Relationship Id="rId1" Type="http://schemas.openxmlformats.org/officeDocument/2006/relationships/tags" Target="../tags/tag9.xml"/><Relationship Id="rId2" Type="http://schemas.microsoft.com/office/2007/relationships/media" Target="../media/media21.wav"/></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4" Type="http://schemas.openxmlformats.org/officeDocument/2006/relationships/slideLayout" Target="../slideLayouts/slideLayout24.xml"/><Relationship Id="rId5" Type="http://schemas.openxmlformats.org/officeDocument/2006/relationships/notesSlide" Target="../notesSlides/notesSlide1.xml"/><Relationship Id="rId6" Type="http://schemas.openxmlformats.org/officeDocument/2006/relationships/image" Target="../media/image19.png"/><Relationship Id="rId1" Type="http://schemas.openxmlformats.org/officeDocument/2006/relationships/tags" Target="../tags/tag1.xml"/><Relationship Id="rId2" Type="http://schemas.microsoft.com/office/2007/relationships/media" Target="../media/media2.wav"/></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4" Type="http://schemas.openxmlformats.org/officeDocument/2006/relationships/slideLayout" Target="../slideLayouts/slideLayout24.xml"/><Relationship Id="rId5" Type="http://schemas.openxmlformats.org/officeDocument/2006/relationships/image" Target="../media/image19.png"/><Relationship Id="rId1" Type="http://schemas.openxmlformats.org/officeDocument/2006/relationships/tags" Target="../tags/tag2.xml"/><Relationship Id="rId2" Type="http://schemas.microsoft.com/office/2007/relationships/media" Target="../media/media3.wav"/></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4" Type="http://schemas.openxmlformats.org/officeDocument/2006/relationships/slideLayout" Target="../slideLayouts/slideLayout24.xml"/><Relationship Id="rId5" Type="http://schemas.openxmlformats.org/officeDocument/2006/relationships/notesSlide" Target="../notesSlides/notesSlide2.xml"/><Relationship Id="rId6" Type="http://schemas.openxmlformats.org/officeDocument/2006/relationships/image" Target="../media/image20.png"/><Relationship Id="rId7" Type="http://schemas.openxmlformats.org/officeDocument/2006/relationships/image" Target="../media/image19.png"/><Relationship Id="rId1" Type="http://schemas.openxmlformats.org/officeDocument/2006/relationships/tags" Target="../tags/tag3.xml"/><Relationship Id="rId2" Type="http://schemas.microsoft.com/office/2007/relationships/media"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notesSlide" Target="../notesSlides/notesSlide3.xml"/><Relationship Id="rId5" Type="http://schemas.openxmlformats.org/officeDocument/2006/relationships/image" Target="../media/image19.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notesSlide" Target="../notesSlides/notesSlide4.xml"/><Relationship Id="rId5" Type="http://schemas.openxmlformats.org/officeDocument/2006/relationships/image" Target="../media/image19.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image" Target="../media/image19.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notesSlide" Target="../notesSlides/notesSlide5.xml"/><Relationship Id="rId5" Type="http://schemas.openxmlformats.org/officeDocument/2006/relationships/image" Target="../media/image19.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4" Type="http://schemas.openxmlformats.org/officeDocument/2006/relationships/slideLayout" Target="../slideLayouts/slideLayout24.xml"/><Relationship Id="rId5" Type="http://schemas.openxmlformats.org/officeDocument/2006/relationships/notesSlide" Target="../notesSlides/notesSlide6.xml"/><Relationship Id="rId6" Type="http://schemas.openxmlformats.org/officeDocument/2006/relationships/image" Target="../media/image19.png"/><Relationship Id="rId1" Type="http://schemas.openxmlformats.org/officeDocument/2006/relationships/tags" Target="../tags/tag4.xml"/><Relationship Id="rId2" Type="http://schemas.microsoft.com/office/2007/relationships/media"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057400"/>
            <a:ext cx="7187076" cy="876329"/>
          </a:xfrm>
        </p:spPr>
        <p:txBody>
          <a:bodyPr/>
          <a:lstStyle/>
          <a:p>
            <a:r>
              <a:rPr lang="en-US" dirty="0" smtClean="0"/>
              <a:t>Fertility and Reproductive Medicine</a:t>
            </a:r>
            <a:endParaRPr lang="en-US" dirty="0"/>
          </a:p>
        </p:txBody>
      </p:sp>
      <p:sp>
        <p:nvSpPr>
          <p:cNvPr id="3" name="Subtitle 2"/>
          <p:cNvSpPr>
            <a:spLocks noGrp="1"/>
          </p:cNvSpPr>
          <p:nvPr>
            <p:ph type="subTitle" idx="1"/>
          </p:nvPr>
        </p:nvSpPr>
        <p:spPr>
          <a:xfrm>
            <a:off x="2362200" y="2971800"/>
            <a:ext cx="4419600" cy="685800"/>
          </a:xfrm>
        </p:spPr>
        <p:txBody>
          <a:bodyPr/>
          <a:lstStyle/>
          <a:p>
            <a:r>
              <a:rPr lang="en-US" dirty="0" smtClean="0"/>
              <a:t>In Vitro Fertilization (IVF) Teaching</a:t>
            </a:r>
          </a:p>
        </p:txBody>
      </p:sp>
      <p:sp>
        <p:nvSpPr>
          <p:cNvPr id="6" name="TextBox 5"/>
          <p:cNvSpPr txBox="1"/>
          <p:nvPr/>
        </p:nvSpPr>
        <p:spPr>
          <a:xfrm>
            <a:off x="2421467" y="-2709333"/>
            <a:ext cx="914400" cy="914400"/>
          </a:xfrm>
          <a:prstGeom prst="rect">
            <a:avLst/>
          </a:prstGeom>
          <a:noFill/>
        </p:spPr>
        <p:txBody>
          <a:bodyPr wrap="none" lIns="0" tIns="0" rIns="0" bIns="0" rtlCol="0">
            <a:noAutofit/>
          </a:bodyPr>
          <a:lstStyle/>
          <a:p>
            <a:pPr>
              <a:lnSpc>
                <a:spcPct val="90000"/>
              </a:lnSpc>
              <a:spcBef>
                <a:spcPts val="600"/>
              </a:spcBef>
            </a:pPr>
            <a:endParaRPr lang="en-US" sz="1850" spc="-50" dirty="0"/>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00800" y="3581400"/>
            <a:ext cx="2046629" cy="2830141"/>
          </a:xfrm>
          <a:prstGeom prst="rect">
            <a:avLst/>
          </a:prstGeom>
          <a:noFill/>
          <a:ln w="9525">
            <a:noFill/>
            <a:miter lim="800000"/>
            <a:headEnd/>
            <a:tailEnd/>
          </a:ln>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33400" y="5791200"/>
            <a:ext cx="812800" cy="812800"/>
          </a:xfrm>
          <a:prstGeom prst="rect">
            <a:avLst/>
          </a:prstGeom>
        </p:spPr>
      </p:pic>
    </p:spTree>
    <p:extLst>
      <p:ext uri="{BB962C8B-B14F-4D97-AF65-F5344CB8AC3E}">
        <p14:creationId xmlns:p14="http://schemas.microsoft.com/office/powerpoint/2010/main" val="49174941"/>
      </p:ext>
    </p:extLst>
  </p:cSld>
  <p:clrMapOvr>
    <a:masterClrMapping/>
  </p:clrMapOvr>
  <p:transition xmlns:p14="http://schemas.microsoft.com/office/powerpoint/2010/main" advTm="15585"/>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Physicians evaluate blood work and ultrasounds on daily basis</a:t>
            </a:r>
          </a:p>
          <a:p>
            <a:r>
              <a:rPr lang="en-US" dirty="0" smtClean="0"/>
              <a:t>Each time you come to the office for monitoring, an IVF nurse will call you by</a:t>
            </a:r>
            <a:r>
              <a:rPr lang="en-US" b="1" dirty="0" smtClean="0"/>
              <a:t> 2pm </a:t>
            </a:r>
            <a:r>
              <a:rPr lang="en-US" dirty="0" smtClean="0"/>
              <a:t>with the following:</a:t>
            </a:r>
          </a:p>
          <a:p>
            <a:pPr lvl="1">
              <a:buFont typeface="Wingdings" charset="2"/>
              <a:buChar char="§"/>
            </a:pPr>
            <a:r>
              <a:rPr lang="en-US" dirty="0" smtClean="0"/>
              <a:t>Your ovarian response </a:t>
            </a:r>
          </a:p>
          <a:p>
            <a:pPr lvl="1">
              <a:buFont typeface="Wingdings" charset="2"/>
              <a:buChar char="§"/>
            </a:pPr>
            <a:r>
              <a:rPr lang="en-US" dirty="0" smtClean="0"/>
              <a:t>Medication dosage</a:t>
            </a:r>
          </a:p>
          <a:p>
            <a:pPr lvl="1">
              <a:buFont typeface="Wingdings" charset="2"/>
              <a:buChar char="§"/>
            </a:pPr>
            <a:r>
              <a:rPr lang="en-US" dirty="0" smtClean="0"/>
              <a:t> When to return for your next office visit</a:t>
            </a:r>
          </a:p>
          <a:p>
            <a:pPr lvl="1">
              <a:buFont typeface="Wingdings" charset="2"/>
              <a:buChar char="§"/>
            </a:pPr>
            <a:r>
              <a:rPr lang="en-US" dirty="0" smtClean="0"/>
              <a:t>What monitoring is required</a:t>
            </a:r>
          </a:p>
          <a:p>
            <a:pPr lvl="1">
              <a:buFont typeface="Wingdings" charset="2"/>
              <a:buChar char="§"/>
            </a:pPr>
            <a:r>
              <a:rPr lang="en-US" b="1" dirty="0" smtClean="0"/>
              <a:t>If you do not receive a call by 3pm, please call </a:t>
            </a:r>
          </a:p>
          <a:p>
            <a:pPr lvl="2">
              <a:buFont typeface="Wingdings" charset="2"/>
              <a:buChar char="§"/>
            </a:pPr>
            <a:r>
              <a:rPr lang="en-US" b="1" dirty="0" smtClean="0"/>
              <a:t>Mon-Fri:  an IVF nurse </a:t>
            </a:r>
          </a:p>
          <a:p>
            <a:pPr lvl="2">
              <a:buFont typeface="Wingdings" charset="2"/>
              <a:buChar char="§"/>
            </a:pPr>
            <a:r>
              <a:rPr lang="en-US" b="1" dirty="0" smtClean="0"/>
              <a:t>Sat-Sun:  office 312-695-7269</a:t>
            </a:r>
            <a:endParaRPr lang="en-US" b="1" dirty="0"/>
          </a:p>
        </p:txBody>
      </p:sp>
      <p:sp>
        <p:nvSpPr>
          <p:cNvPr id="3" name="Title 2"/>
          <p:cNvSpPr>
            <a:spLocks noGrp="1"/>
          </p:cNvSpPr>
          <p:nvPr>
            <p:ph type="title"/>
          </p:nvPr>
        </p:nvSpPr>
        <p:spPr/>
        <p:txBody>
          <a:bodyPr/>
          <a:lstStyle/>
          <a:p>
            <a:r>
              <a:rPr lang="en-US" dirty="0" smtClean="0"/>
              <a:t>Monitoring and Communication</a:t>
            </a: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10</a:t>
            </a:fld>
            <a:endParaRPr lang="en-US" dirty="0"/>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4165600" y="3022600"/>
            <a:ext cx="812800" cy="812800"/>
          </a:xfrm>
          <a:prstGeom prst="rect">
            <a:avLst/>
          </a:prstGeom>
        </p:spPr>
      </p:pic>
    </p:spTree>
    <p:custDataLst>
      <p:tags r:id="rId1"/>
    </p:custDataLst>
    <p:extLst>
      <p:ext uri="{BB962C8B-B14F-4D97-AF65-F5344CB8AC3E}">
        <p14:creationId xmlns:p14="http://schemas.microsoft.com/office/powerpoint/2010/main" val="4060004060"/>
      </p:ext>
    </p:extLst>
  </p:cSld>
  <p:clrMapOvr>
    <a:masterClrMapping/>
  </p:clrMapOvr>
  <p:transition xmlns:p14="http://schemas.microsoft.com/office/powerpoint/2010/main" advTm="4109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After </a:t>
            </a:r>
            <a:r>
              <a:rPr lang="en-US" b="1" dirty="0" smtClean="0"/>
              <a:t>approximately</a:t>
            </a:r>
            <a:r>
              <a:rPr lang="en-US" dirty="0" smtClean="0"/>
              <a:t> 8-12 days of stimulation medications you will be instructed to take HCG (</a:t>
            </a:r>
            <a:r>
              <a:rPr lang="en-US" dirty="0" err="1" smtClean="0"/>
              <a:t>Ovidrel</a:t>
            </a:r>
            <a:r>
              <a:rPr lang="en-US" dirty="0" smtClean="0"/>
              <a:t>)</a:t>
            </a:r>
            <a:endParaRPr lang="en-US" b="1" dirty="0" smtClean="0"/>
          </a:p>
          <a:p>
            <a:r>
              <a:rPr lang="en-US" b="1" dirty="0" err="1" smtClean="0"/>
              <a:t>Ovidrel</a:t>
            </a:r>
            <a:r>
              <a:rPr lang="en-US" b="1" dirty="0" smtClean="0"/>
              <a:t> must be given at the exact time assigned</a:t>
            </a:r>
          </a:p>
          <a:p>
            <a:r>
              <a:rPr lang="en-US" dirty="0" err="1" smtClean="0"/>
              <a:t>Ovidrel</a:t>
            </a:r>
            <a:r>
              <a:rPr lang="en-US" dirty="0" smtClean="0"/>
              <a:t> completes the maturation process of the egg and triggers ovulation 36-38 hours after administered</a:t>
            </a:r>
          </a:p>
          <a:p>
            <a:r>
              <a:rPr lang="en-US" dirty="0" smtClean="0"/>
              <a:t>If applicable, your partner should ejaculate the night you administer </a:t>
            </a:r>
            <a:r>
              <a:rPr lang="en-US" dirty="0" err="1" smtClean="0"/>
              <a:t>Ovidrel</a:t>
            </a:r>
            <a:endParaRPr lang="en-US" dirty="0" smtClean="0"/>
          </a:p>
          <a:p>
            <a:r>
              <a:rPr lang="en-US" b="1" dirty="0" smtClean="0"/>
              <a:t>Following HCG administration, you will no longer take any stimulation medications</a:t>
            </a:r>
            <a:endParaRPr lang="en-US" b="1" dirty="0"/>
          </a:p>
        </p:txBody>
      </p:sp>
      <p:sp>
        <p:nvSpPr>
          <p:cNvPr id="3" name="Title 2"/>
          <p:cNvSpPr>
            <a:spLocks noGrp="1"/>
          </p:cNvSpPr>
          <p:nvPr>
            <p:ph type="title"/>
          </p:nvPr>
        </p:nvSpPr>
        <p:spPr/>
        <p:txBody>
          <a:bodyPr>
            <a:normAutofit/>
          </a:bodyPr>
          <a:lstStyle/>
          <a:p>
            <a:r>
              <a:rPr lang="en-US" smtClean="0"/>
              <a:t>Preparing for Egg Retrieval</a:t>
            </a: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11</a:t>
            </a:fld>
            <a:endParaRPr lang="en-US" dirty="0"/>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4165600" y="3022600"/>
            <a:ext cx="812800" cy="812800"/>
          </a:xfrm>
          <a:prstGeom prst="rect">
            <a:avLst/>
          </a:prstGeom>
        </p:spPr>
      </p:pic>
    </p:spTree>
    <p:custDataLst>
      <p:tags r:id="rId1"/>
    </p:custDataLst>
    <p:extLst>
      <p:ext uri="{BB962C8B-B14F-4D97-AF65-F5344CB8AC3E}">
        <p14:creationId xmlns:p14="http://schemas.microsoft.com/office/powerpoint/2010/main" val="103234232"/>
      </p:ext>
    </p:extLst>
  </p:cSld>
  <p:clrMapOvr>
    <a:masterClrMapping/>
  </p:clrMapOvr>
  <p:transition xmlns:p14="http://schemas.microsoft.com/office/powerpoint/2010/main" advTm="55895"/>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You will be given a </a:t>
            </a:r>
            <a:r>
              <a:rPr lang="en-US" dirty="0" smtClean="0"/>
              <a:t>specific </a:t>
            </a:r>
            <a:r>
              <a:rPr lang="en-US" dirty="0"/>
              <a:t>time to report to </a:t>
            </a:r>
            <a:r>
              <a:rPr lang="en-US" dirty="0" smtClean="0"/>
              <a:t>our office for </a:t>
            </a:r>
            <a:r>
              <a:rPr lang="en-US" dirty="0"/>
              <a:t>your </a:t>
            </a:r>
            <a:r>
              <a:rPr lang="en-US" dirty="0" smtClean="0"/>
              <a:t>retrieval</a:t>
            </a:r>
          </a:p>
          <a:p>
            <a:r>
              <a:rPr lang="en-US" dirty="0" smtClean="0"/>
              <a:t>Begin your antibiotic the day before retrieval </a:t>
            </a:r>
          </a:p>
          <a:p>
            <a:pPr lvl="1"/>
            <a:r>
              <a:rPr lang="en-US" dirty="0" smtClean="0"/>
              <a:t>Usual antibiotic is doxycycline twice daily with food  </a:t>
            </a:r>
          </a:p>
          <a:p>
            <a:r>
              <a:rPr lang="en-US" b="1" dirty="0" smtClean="0"/>
              <a:t>Do not eat or drink anything after midnight </a:t>
            </a:r>
            <a:r>
              <a:rPr lang="en-US" dirty="0" smtClean="0"/>
              <a:t>the night before retrieval</a:t>
            </a:r>
          </a:p>
          <a:p>
            <a:pPr lvl="1"/>
            <a:r>
              <a:rPr lang="en-US" dirty="0" smtClean="0"/>
              <a:t>This includes water</a:t>
            </a:r>
          </a:p>
          <a:p>
            <a:pPr lvl="1"/>
            <a:r>
              <a:rPr lang="en-US" dirty="0" smtClean="0"/>
              <a:t>The exception is blood pressure medications which must be taken by      6 am the morning of your retrieval</a:t>
            </a:r>
          </a:p>
          <a:p>
            <a:r>
              <a:rPr lang="en-US" dirty="0" smtClean="0"/>
              <a:t>Do not take your doxycycline the morning of retrieval</a:t>
            </a:r>
          </a:p>
          <a:p>
            <a:pPr lvl="1"/>
            <a:r>
              <a:rPr lang="en-US" dirty="0" smtClean="0"/>
              <a:t>You may take it with food once you are home following retrieval</a:t>
            </a:r>
          </a:p>
          <a:p>
            <a:endParaRPr lang="en-US" dirty="0"/>
          </a:p>
        </p:txBody>
      </p:sp>
      <p:sp>
        <p:nvSpPr>
          <p:cNvPr id="3" name="Title 2"/>
          <p:cNvSpPr>
            <a:spLocks noGrp="1"/>
          </p:cNvSpPr>
          <p:nvPr>
            <p:ph type="title"/>
          </p:nvPr>
        </p:nvSpPr>
        <p:spPr/>
        <p:txBody>
          <a:bodyPr>
            <a:normAutofit/>
          </a:bodyPr>
          <a:lstStyle/>
          <a:p>
            <a:r>
              <a:rPr lang="en-US" dirty="0" smtClean="0"/>
              <a:t>Egg Retrieval</a:t>
            </a: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12</a:t>
            </a:fld>
            <a:endParaRPr lang="en-US" dirty="0"/>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4165600" y="3022600"/>
            <a:ext cx="812800" cy="812800"/>
          </a:xfrm>
          <a:prstGeom prst="rect">
            <a:avLst/>
          </a:prstGeom>
        </p:spPr>
      </p:pic>
    </p:spTree>
    <p:custDataLst>
      <p:tags r:id="rId1"/>
    </p:custDataLst>
    <p:extLst>
      <p:ext uri="{BB962C8B-B14F-4D97-AF65-F5344CB8AC3E}">
        <p14:creationId xmlns:p14="http://schemas.microsoft.com/office/powerpoint/2010/main" val="1962810393"/>
      </p:ext>
    </p:extLst>
  </p:cSld>
  <p:clrMapOvr>
    <a:masterClrMapping/>
  </p:clrMapOvr>
  <p:transition xmlns:p14="http://schemas.microsoft.com/office/powerpoint/2010/main" advTm="48267"/>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143000"/>
            <a:ext cx="7721675" cy="4442527"/>
          </a:xfrm>
        </p:spPr>
        <p:txBody>
          <a:bodyPr>
            <a:normAutofit/>
          </a:bodyPr>
          <a:lstStyle/>
          <a:p>
            <a:r>
              <a:rPr lang="en-US" dirty="0" smtClean="0"/>
              <a:t>Your husband/partner may need to provide a fresh semen sample</a:t>
            </a:r>
          </a:p>
          <a:p>
            <a:pPr lvl="1"/>
            <a:r>
              <a:rPr lang="en-US" dirty="0" smtClean="0"/>
              <a:t>If there is a potential conflict, he will need to schedule a sperm freeze ahead of time</a:t>
            </a:r>
          </a:p>
          <a:p>
            <a:r>
              <a:rPr lang="en-US" dirty="0" smtClean="0"/>
              <a:t>IV sedation will be administered </a:t>
            </a:r>
          </a:p>
          <a:p>
            <a:r>
              <a:rPr lang="en-US" dirty="0" smtClean="0"/>
              <a:t>Recovery time is approximately 1 hour after your egg retrieval</a:t>
            </a:r>
          </a:p>
          <a:p>
            <a:r>
              <a:rPr lang="en-US" dirty="0" smtClean="0"/>
              <a:t>You will be informed of the # of eggs that were retrieved</a:t>
            </a:r>
          </a:p>
          <a:p>
            <a:r>
              <a:rPr lang="en-US" dirty="0" smtClean="0"/>
              <a:t>You </a:t>
            </a:r>
            <a:r>
              <a:rPr lang="en-US" b="1" dirty="0" smtClean="0"/>
              <a:t>must </a:t>
            </a:r>
            <a:r>
              <a:rPr lang="en-US" dirty="0" smtClean="0"/>
              <a:t>be accompanied by an adult to be discharged</a:t>
            </a:r>
          </a:p>
          <a:p>
            <a:r>
              <a:rPr lang="en-US" dirty="0" smtClean="0"/>
              <a:t>Spotting and/or cramping is normal. You may take Tylenol </a:t>
            </a:r>
          </a:p>
          <a:p>
            <a:pPr lvl="1"/>
            <a:r>
              <a:rPr lang="en-US" dirty="0" smtClean="0"/>
              <a:t>NO Ibuprofen, Aleve, or Aspirin</a:t>
            </a:r>
          </a:p>
          <a:p>
            <a:r>
              <a:rPr lang="en-US" dirty="0" smtClean="0"/>
              <a:t>You must take this day off from work and rest </a:t>
            </a:r>
          </a:p>
          <a:p>
            <a:r>
              <a:rPr lang="en-US" dirty="0" smtClean="0"/>
              <a:t>No douching or tampons</a:t>
            </a:r>
          </a:p>
          <a:p>
            <a:r>
              <a:rPr lang="en-US" dirty="0" smtClean="0"/>
              <a:t>It is okay to take a bath or shower after the procedure</a:t>
            </a:r>
          </a:p>
          <a:p>
            <a:pPr>
              <a:buNone/>
            </a:pPr>
            <a:endParaRPr lang="en-US" dirty="0"/>
          </a:p>
        </p:txBody>
      </p:sp>
      <p:sp>
        <p:nvSpPr>
          <p:cNvPr id="3" name="Title 2"/>
          <p:cNvSpPr>
            <a:spLocks noGrp="1"/>
          </p:cNvSpPr>
          <p:nvPr>
            <p:ph type="title"/>
          </p:nvPr>
        </p:nvSpPr>
        <p:spPr/>
        <p:txBody>
          <a:bodyPr>
            <a:normAutofit/>
          </a:bodyPr>
          <a:lstStyle/>
          <a:p>
            <a:r>
              <a:rPr lang="en-US" dirty="0" smtClean="0"/>
              <a:t>Egg Retrieval Day</a:t>
            </a: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13</a:t>
            </a:fld>
            <a:endParaRPr lang="en-US" dirty="0"/>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4165600" y="3022600"/>
            <a:ext cx="812800" cy="812800"/>
          </a:xfrm>
          <a:prstGeom prst="rect">
            <a:avLst/>
          </a:prstGeom>
        </p:spPr>
      </p:pic>
    </p:spTree>
    <p:custDataLst>
      <p:tags r:id="rId1"/>
    </p:custDataLst>
    <p:extLst>
      <p:ext uri="{BB962C8B-B14F-4D97-AF65-F5344CB8AC3E}">
        <p14:creationId xmlns:p14="http://schemas.microsoft.com/office/powerpoint/2010/main" val="1779970442"/>
      </p:ext>
    </p:extLst>
  </p:cSld>
  <p:clrMapOvr>
    <a:masterClrMapping/>
  </p:clrMapOvr>
  <p:transition xmlns:p14="http://schemas.microsoft.com/office/powerpoint/2010/main" advTm="8679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295400"/>
            <a:ext cx="7408333" cy="4016646"/>
          </a:xfrm>
        </p:spPr>
        <p:txBody>
          <a:bodyPr>
            <a:normAutofit/>
          </a:bodyPr>
          <a:lstStyle/>
          <a:p>
            <a:r>
              <a:rPr lang="en-US" dirty="0" smtClean="0"/>
              <a:t>An </a:t>
            </a:r>
            <a:r>
              <a:rPr lang="en-US" b="1" dirty="0" smtClean="0"/>
              <a:t>embryologist</a:t>
            </a:r>
            <a:r>
              <a:rPr lang="en-US" dirty="0" smtClean="0"/>
              <a:t> will call you from our IVF lab in the morning with your embryo fertilization results</a:t>
            </a:r>
          </a:p>
          <a:p>
            <a:r>
              <a:rPr lang="en-US" dirty="0" smtClean="0"/>
              <a:t>Embryo development is not checked again until day 3 after the egg retrieval</a:t>
            </a:r>
          </a:p>
          <a:p>
            <a:r>
              <a:rPr lang="en-US" dirty="0" smtClean="0"/>
              <a:t>An IVF nurse will call you to schedule your transfer day and time</a:t>
            </a:r>
          </a:p>
          <a:p>
            <a:r>
              <a:rPr lang="en-US" dirty="0"/>
              <a:t>All patients are scheduled for embryo transfer on day 3</a:t>
            </a:r>
          </a:p>
          <a:p>
            <a:pPr lvl="1"/>
            <a:r>
              <a:rPr lang="en-US" dirty="0"/>
              <a:t>Depending on how many eggs were retrieved, how many fertilized, and </a:t>
            </a:r>
            <a:r>
              <a:rPr lang="en-US" dirty="0" smtClean="0"/>
              <a:t>the quality of the embryos on </a:t>
            </a:r>
            <a:r>
              <a:rPr lang="en-US" dirty="0"/>
              <a:t>day 3, your transfer may be re-scheduled for day 5 </a:t>
            </a:r>
            <a:endParaRPr lang="en-US" dirty="0" smtClean="0"/>
          </a:p>
          <a:p>
            <a:r>
              <a:rPr lang="en-US" dirty="0" smtClean="0"/>
              <a:t>If you are on </a:t>
            </a:r>
            <a:r>
              <a:rPr lang="en-US" dirty="0" err="1" smtClean="0"/>
              <a:t>Endometrin</a:t>
            </a:r>
            <a:r>
              <a:rPr lang="en-US" dirty="0" smtClean="0"/>
              <a:t> (progesterone supplementation)</a:t>
            </a:r>
            <a:endParaRPr lang="en-US" dirty="0"/>
          </a:p>
          <a:p>
            <a:pPr lvl="1"/>
            <a:r>
              <a:rPr lang="en-US" dirty="0" smtClean="0"/>
              <a:t> start </a:t>
            </a:r>
            <a:r>
              <a:rPr lang="en-US" dirty="0" err="1" smtClean="0"/>
              <a:t>Endometrin</a:t>
            </a:r>
            <a:r>
              <a:rPr lang="en-US" dirty="0" smtClean="0"/>
              <a:t> 100 mg 3x/day and continue daily until instructed to stop by an IVF nurse or your physician</a:t>
            </a:r>
          </a:p>
          <a:p>
            <a:r>
              <a:rPr lang="en-US" dirty="0" smtClean="0"/>
              <a:t>If you are on IM progesterone, the procedure room nurse will give you your first dose and review your injection schedule</a:t>
            </a:r>
            <a:endParaRPr lang="en-US" dirty="0"/>
          </a:p>
        </p:txBody>
      </p:sp>
      <p:sp>
        <p:nvSpPr>
          <p:cNvPr id="3" name="Title 2"/>
          <p:cNvSpPr>
            <a:spLocks noGrp="1"/>
          </p:cNvSpPr>
          <p:nvPr>
            <p:ph type="title"/>
          </p:nvPr>
        </p:nvSpPr>
        <p:spPr/>
        <p:txBody>
          <a:bodyPr/>
          <a:lstStyle/>
          <a:p>
            <a:r>
              <a:rPr lang="en-US" dirty="0" smtClean="0"/>
              <a:t>Day after Egg Retrieval</a:t>
            </a: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14</a:t>
            </a:fld>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165600" y="3022600"/>
            <a:ext cx="812800" cy="812800"/>
          </a:xfrm>
          <a:prstGeom prst="rect">
            <a:avLst/>
          </a:prstGeom>
        </p:spPr>
      </p:pic>
      <p:pic>
        <p:nvPicPr>
          <p:cNvPr id="6" name="Sound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380530900"/>
      </p:ext>
    </p:extLst>
  </p:cSld>
  <p:clrMapOvr>
    <a:masterClrMapping/>
  </p:clrMapOvr>
  <p:transition xmlns:p14="http://schemas.microsoft.com/office/powerpoint/2010/main" advTm="5286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4798"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Call the office if you develop any of the following after egg retrieval (the earlier in the day you call the better)</a:t>
            </a:r>
          </a:p>
          <a:p>
            <a:pPr lvl="1">
              <a:buFont typeface="Wingdings" charset="2"/>
              <a:buChar char="§"/>
            </a:pPr>
            <a:r>
              <a:rPr lang="en-US" dirty="0" smtClean="0"/>
              <a:t>Temperature above 99.6 and flu like symptoms</a:t>
            </a:r>
          </a:p>
          <a:p>
            <a:pPr lvl="1">
              <a:buFont typeface="Wingdings" charset="2"/>
              <a:buChar char="§"/>
            </a:pPr>
            <a:r>
              <a:rPr lang="en-US" dirty="0" smtClean="0"/>
              <a:t>Increased vaginal bleeding</a:t>
            </a:r>
          </a:p>
          <a:p>
            <a:pPr lvl="1">
              <a:buFont typeface="Wingdings" charset="2"/>
              <a:buChar char="§"/>
            </a:pPr>
            <a:r>
              <a:rPr lang="en-US" dirty="0" smtClean="0"/>
              <a:t>Increased pelvic pain or severe cramping</a:t>
            </a:r>
          </a:p>
          <a:p>
            <a:pPr lvl="1">
              <a:buFont typeface="Wingdings" charset="2"/>
              <a:buChar char="§"/>
            </a:pPr>
            <a:r>
              <a:rPr lang="en-US" dirty="0" smtClean="0"/>
              <a:t>Severe nausea and vomiting</a:t>
            </a:r>
          </a:p>
          <a:p>
            <a:pPr lvl="1">
              <a:buFont typeface="Wingdings" charset="2"/>
              <a:buChar char="§"/>
            </a:pPr>
            <a:r>
              <a:rPr lang="en-US" dirty="0" smtClean="0"/>
              <a:t>Shortness of breath</a:t>
            </a:r>
          </a:p>
          <a:p>
            <a:pPr lvl="1">
              <a:buFont typeface="Wingdings" charset="2"/>
              <a:buChar char="§"/>
            </a:pPr>
            <a:r>
              <a:rPr lang="en-US" dirty="0" smtClean="0"/>
              <a:t>Weight gain of more than 3-5lbs in 24 hours  	</a:t>
            </a:r>
          </a:p>
          <a:p>
            <a:pPr lvl="2">
              <a:buFont typeface="Wingdings" charset="2"/>
              <a:buChar char="§"/>
            </a:pPr>
            <a:r>
              <a:rPr lang="en-US" dirty="0" smtClean="0"/>
              <a:t>Weigh yourself at about the same time each day starting the day of your egg retrieval </a:t>
            </a:r>
            <a:endParaRPr lang="en-US" dirty="0"/>
          </a:p>
        </p:txBody>
      </p:sp>
      <p:sp>
        <p:nvSpPr>
          <p:cNvPr id="3" name="Title 2"/>
          <p:cNvSpPr>
            <a:spLocks noGrp="1"/>
          </p:cNvSpPr>
          <p:nvPr>
            <p:ph type="title"/>
          </p:nvPr>
        </p:nvSpPr>
        <p:spPr>
          <a:xfrm>
            <a:off x="914400" y="228600"/>
            <a:ext cx="4800600" cy="1252728"/>
          </a:xfrm>
        </p:spPr>
        <p:txBody>
          <a:bodyPr>
            <a:normAutofit/>
          </a:bodyPr>
          <a:lstStyle/>
          <a:p>
            <a:r>
              <a:rPr lang="en-US" dirty="0" smtClean="0"/>
              <a:t>Egg Retrieval </a:t>
            </a:r>
            <a:br>
              <a:rPr lang="en-US" dirty="0" smtClean="0"/>
            </a:br>
            <a:r>
              <a:rPr lang="en-US" dirty="0" smtClean="0"/>
              <a:t>Adverse side effects/symptoms	</a:t>
            </a:r>
            <a:br>
              <a:rPr lang="en-US" dirty="0" smtClean="0"/>
            </a:b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15</a:t>
            </a:fld>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165600" y="3022600"/>
            <a:ext cx="812800" cy="812800"/>
          </a:xfrm>
          <a:prstGeom prst="rect">
            <a:avLst/>
          </a:prstGeom>
        </p:spPr>
      </p:pic>
      <p:pic>
        <p:nvPicPr>
          <p:cNvPr id="6" name="Sound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279414804"/>
      </p:ext>
    </p:extLst>
  </p:cSld>
  <p:clrMapOvr>
    <a:masterClrMapping/>
  </p:clrMapOvr>
  <p:transition xmlns:p14="http://schemas.microsoft.com/office/powerpoint/2010/main" advTm="2403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239"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219200"/>
            <a:ext cx="7408333" cy="4118846"/>
          </a:xfrm>
        </p:spPr>
        <p:txBody>
          <a:bodyPr>
            <a:normAutofit/>
          </a:bodyPr>
          <a:lstStyle/>
          <a:p>
            <a:r>
              <a:rPr lang="en-US" dirty="0" smtClean="0"/>
              <a:t>You will return to the REI clinic </a:t>
            </a:r>
          </a:p>
          <a:p>
            <a:pPr lvl="1"/>
            <a:r>
              <a:rPr lang="en-US" dirty="0" smtClean="0"/>
              <a:t>You may have 1 person present during the transfer</a:t>
            </a:r>
          </a:p>
          <a:p>
            <a:r>
              <a:rPr lang="en-US" dirty="0" smtClean="0"/>
              <a:t>Food and drink is allowed prior to your transfer</a:t>
            </a:r>
          </a:p>
          <a:p>
            <a:r>
              <a:rPr lang="en-US" dirty="0" smtClean="0"/>
              <a:t>A full bladder is needed</a:t>
            </a:r>
          </a:p>
          <a:p>
            <a:r>
              <a:rPr lang="en-US" dirty="0" smtClean="0"/>
              <a:t>Hold morning dose of vaginal progesterone</a:t>
            </a:r>
          </a:p>
          <a:p>
            <a:r>
              <a:rPr lang="en-US" dirty="0" smtClean="0"/>
              <a:t>You will </a:t>
            </a:r>
            <a:r>
              <a:rPr lang="en-US" b="1" dirty="0" smtClean="0"/>
              <a:t>not</a:t>
            </a:r>
            <a:r>
              <a:rPr lang="en-US" dirty="0" smtClean="0"/>
              <a:t> be given IV sedation, therefore you may drive yourself home</a:t>
            </a:r>
          </a:p>
          <a:p>
            <a:r>
              <a:rPr lang="en-US" dirty="0" smtClean="0"/>
              <a:t>Studies have shown that resting after embryo transfer </a:t>
            </a:r>
            <a:r>
              <a:rPr lang="en-US" b="1" dirty="0" smtClean="0"/>
              <a:t>does not</a:t>
            </a:r>
            <a:r>
              <a:rPr lang="en-US" dirty="0" smtClean="0"/>
              <a:t> improve pregnancy rates </a:t>
            </a:r>
          </a:p>
          <a:p>
            <a:pPr lvl="1"/>
            <a:r>
              <a:rPr lang="en-US" dirty="0" smtClean="0"/>
              <a:t>After your embryo transfer it is okay to walk and empty your bladder</a:t>
            </a:r>
          </a:p>
          <a:p>
            <a:r>
              <a:rPr lang="en-US" dirty="0" smtClean="0"/>
              <a:t>Do not engage in strenuous exercise/activity/intercourse until the pregnancy test. If pregnant, wait until your first ultrasound and the okay from your physician to resume these activities.</a:t>
            </a:r>
            <a:endParaRPr lang="en-US" dirty="0"/>
          </a:p>
        </p:txBody>
      </p:sp>
      <p:sp>
        <p:nvSpPr>
          <p:cNvPr id="3" name="Title 2"/>
          <p:cNvSpPr>
            <a:spLocks noGrp="1"/>
          </p:cNvSpPr>
          <p:nvPr>
            <p:ph type="title"/>
          </p:nvPr>
        </p:nvSpPr>
        <p:spPr/>
        <p:txBody>
          <a:bodyPr/>
          <a:lstStyle/>
          <a:p>
            <a:r>
              <a:rPr lang="en-US" dirty="0" smtClean="0"/>
              <a:t>Embryo Transfer</a:t>
            </a: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16</a:t>
            </a:fld>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165600" y="3022600"/>
            <a:ext cx="812800" cy="812800"/>
          </a:xfrm>
          <a:prstGeom prst="rect">
            <a:avLst/>
          </a:prstGeom>
        </p:spPr>
      </p:pic>
      <p:pic>
        <p:nvPicPr>
          <p:cNvPr id="6" name="Sound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275038830"/>
      </p:ext>
    </p:extLst>
  </p:cSld>
  <p:clrMapOvr>
    <a:masterClrMapping/>
  </p:clrMapOvr>
  <p:transition xmlns:p14="http://schemas.microsoft.com/office/powerpoint/2010/main" advTm="5159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363"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Contact the office if you develop any of these symptoms:</a:t>
            </a:r>
          </a:p>
          <a:p>
            <a:pPr lvl="1">
              <a:buFont typeface="Wingdings" charset="2"/>
              <a:buChar char="§"/>
            </a:pPr>
            <a:r>
              <a:rPr lang="en-US" dirty="0" smtClean="0"/>
              <a:t>Temperature above 99.6 and flu like symptoms</a:t>
            </a:r>
          </a:p>
          <a:p>
            <a:pPr lvl="1">
              <a:buFont typeface="Wingdings" charset="2"/>
              <a:buChar char="§"/>
            </a:pPr>
            <a:r>
              <a:rPr lang="en-US" dirty="0" smtClean="0"/>
              <a:t>Increased pelvic pain/severe cramping</a:t>
            </a:r>
          </a:p>
          <a:p>
            <a:pPr lvl="1">
              <a:buFont typeface="Wingdings" charset="2"/>
              <a:buChar char="§"/>
            </a:pPr>
            <a:r>
              <a:rPr lang="en-US" dirty="0" smtClean="0"/>
              <a:t>Severe nausea and vomiting</a:t>
            </a:r>
          </a:p>
          <a:p>
            <a:pPr lvl="1">
              <a:buFont typeface="Wingdings" charset="2"/>
              <a:buChar char="§"/>
            </a:pPr>
            <a:r>
              <a:rPr lang="en-US" dirty="0" smtClean="0"/>
              <a:t>Shortness of breath</a:t>
            </a:r>
          </a:p>
          <a:p>
            <a:pPr lvl="1">
              <a:buFont typeface="Wingdings" charset="2"/>
              <a:buChar char="§"/>
            </a:pPr>
            <a:r>
              <a:rPr lang="en-US" dirty="0" smtClean="0"/>
              <a:t>Increased weight gain of 3-5 lbs. per day </a:t>
            </a:r>
            <a:endParaRPr lang="en-US" dirty="0"/>
          </a:p>
        </p:txBody>
      </p:sp>
      <p:sp>
        <p:nvSpPr>
          <p:cNvPr id="3" name="Title 2"/>
          <p:cNvSpPr>
            <a:spLocks noGrp="1"/>
          </p:cNvSpPr>
          <p:nvPr>
            <p:ph type="title"/>
          </p:nvPr>
        </p:nvSpPr>
        <p:spPr/>
        <p:txBody>
          <a:bodyPr>
            <a:normAutofit fontScale="90000"/>
          </a:bodyPr>
          <a:lstStyle/>
          <a:p>
            <a:r>
              <a:rPr lang="en-US" dirty="0" smtClean="0"/>
              <a:t>Embryo Transfer</a:t>
            </a:r>
            <a:br>
              <a:rPr lang="en-US" dirty="0" smtClean="0"/>
            </a:br>
            <a:r>
              <a:rPr lang="en-US" dirty="0" smtClean="0"/>
              <a:t>Adverse signs and/symptoms</a:t>
            </a: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17</a:t>
            </a:fld>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015426506"/>
      </p:ext>
    </p:extLst>
  </p:cSld>
  <p:clrMapOvr>
    <a:masterClrMapping/>
  </p:clrMapOvr>
  <p:transition xmlns:p14="http://schemas.microsoft.com/office/powerpoint/2010/main" advTm="11497"/>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95400"/>
            <a:ext cx="7408333" cy="4151706"/>
          </a:xfrm>
        </p:spPr>
        <p:txBody>
          <a:bodyPr>
            <a:normAutofit/>
          </a:bodyPr>
          <a:lstStyle/>
          <a:p>
            <a:r>
              <a:rPr lang="en-US" dirty="0" smtClean="0"/>
              <a:t>A blood test is performed 14 days after egg retrieval</a:t>
            </a:r>
          </a:p>
          <a:p>
            <a:r>
              <a:rPr lang="en-US" dirty="0" smtClean="0"/>
              <a:t>Your test will be repeated 48 hours later if it is positive</a:t>
            </a:r>
          </a:p>
          <a:p>
            <a:r>
              <a:rPr lang="en-US" dirty="0" smtClean="0"/>
              <a:t>You will have your first ultrasound with your REI doctor about 3 weeks after your embryo transfer</a:t>
            </a:r>
          </a:p>
          <a:p>
            <a:pPr lvl="1"/>
            <a:r>
              <a:rPr lang="en-US" dirty="0" smtClean="0"/>
              <a:t>Your physician can tell you your due date at this visit</a:t>
            </a:r>
          </a:p>
          <a:p>
            <a:r>
              <a:rPr lang="en-US" dirty="0" smtClean="0"/>
              <a:t>If all ultrasounds and blood work are appropriate you will be released to your OB/GYN for continued care after your second ultrasound</a:t>
            </a:r>
          </a:p>
          <a:p>
            <a:r>
              <a:rPr lang="en-US" dirty="0" smtClean="0"/>
              <a:t>If your pregnancy test is negative, stop your progesterone and your REI physician will contact you regarding your next steps.</a:t>
            </a:r>
          </a:p>
        </p:txBody>
      </p:sp>
      <p:sp>
        <p:nvSpPr>
          <p:cNvPr id="3" name="Title 2"/>
          <p:cNvSpPr>
            <a:spLocks noGrp="1"/>
          </p:cNvSpPr>
          <p:nvPr>
            <p:ph type="title"/>
          </p:nvPr>
        </p:nvSpPr>
        <p:spPr/>
        <p:txBody>
          <a:bodyPr/>
          <a:lstStyle/>
          <a:p>
            <a:r>
              <a:rPr lang="en-US" dirty="0" smtClean="0"/>
              <a:t>Pregnancy Test	</a:t>
            </a: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18</a:t>
            </a:fld>
            <a:endParaRPr lang="en-US" dirty="0"/>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4165600" y="3022600"/>
            <a:ext cx="812800" cy="812800"/>
          </a:xfrm>
          <a:prstGeom prst="rect">
            <a:avLst/>
          </a:prstGeom>
        </p:spPr>
      </p:pic>
    </p:spTree>
    <p:custDataLst>
      <p:tags r:id="rId1"/>
    </p:custDataLst>
    <p:extLst>
      <p:ext uri="{BB962C8B-B14F-4D97-AF65-F5344CB8AC3E}">
        <p14:creationId xmlns:p14="http://schemas.microsoft.com/office/powerpoint/2010/main" val="15303921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19200"/>
            <a:ext cx="7408333" cy="4151214"/>
          </a:xfrm>
        </p:spPr>
        <p:txBody>
          <a:bodyPr>
            <a:normAutofit/>
          </a:bodyPr>
          <a:lstStyle/>
          <a:p>
            <a:r>
              <a:rPr lang="en-US" dirty="0" smtClean="0"/>
              <a:t>IVF Coordinators:</a:t>
            </a:r>
          </a:p>
          <a:p>
            <a:pPr lvl="1"/>
            <a:r>
              <a:rPr lang="en-US" dirty="0" smtClean="0"/>
              <a:t>312-695-2606 -Deb</a:t>
            </a:r>
          </a:p>
          <a:p>
            <a:pPr lvl="1"/>
            <a:r>
              <a:rPr lang="en-US" dirty="0" smtClean="0"/>
              <a:t>312-695-2842 - Joyce</a:t>
            </a:r>
          </a:p>
          <a:p>
            <a:pPr lvl="1"/>
            <a:r>
              <a:rPr lang="en-US" dirty="0" smtClean="0"/>
              <a:t>312-695-0985 - Pat</a:t>
            </a:r>
          </a:p>
          <a:p>
            <a:pPr lvl="1"/>
            <a:r>
              <a:rPr lang="en-US" dirty="0" smtClean="0"/>
              <a:t>312-695-3810 - Elena (egg donors, gestational carriers)</a:t>
            </a:r>
          </a:p>
          <a:p>
            <a:pPr lvl="1">
              <a:buNone/>
            </a:pPr>
            <a:endParaRPr lang="en-US" dirty="0"/>
          </a:p>
          <a:p>
            <a:r>
              <a:rPr lang="en-US" dirty="0" smtClean="0"/>
              <a:t>Clinic phone number (also to use for after hour urgent calls):  312-695-7269</a:t>
            </a:r>
          </a:p>
          <a:p>
            <a:endParaRPr lang="en-US" dirty="0" smtClean="0"/>
          </a:p>
          <a:p>
            <a:r>
              <a:rPr lang="en-US" dirty="0" smtClean="0"/>
              <a:t>Monitoring hours: Mon-Fri 7am-7:45am;  Sat-Sun 8am-8:30</a:t>
            </a:r>
          </a:p>
          <a:p>
            <a:pPr lvl="1">
              <a:buNone/>
            </a:pPr>
            <a:r>
              <a:rPr lang="en-US" b="1" dirty="0" smtClean="0"/>
              <a:t>*holiday hours may be different</a:t>
            </a:r>
          </a:p>
          <a:p>
            <a:endParaRPr lang="en-US" dirty="0" smtClean="0"/>
          </a:p>
          <a:p>
            <a:endParaRPr lang="en-US" dirty="0"/>
          </a:p>
        </p:txBody>
      </p:sp>
      <p:sp>
        <p:nvSpPr>
          <p:cNvPr id="3" name="Title 2"/>
          <p:cNvSpPr>
            <a:spLocks noGrp="1"/>
          </p:cNvSpPr>
          <p:nvPr>
            <p:ph type="title"/>
          </p:nvPr>
        </p:nvSpPr>
        <p:spPr/>
        <p:txBody>
          <a:bodyPr/>
          <a:lstStyle/>
          <a:p>
            <a:r>
              <a:rPr lang="en-US" dirty="0" smtClean="0"/>
              <a:t>Important Contact Information</a:t>
            </a: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2</a:t>
            </a:fld>
            <a:endParaRPr lang="en-US" dirty="0"/>
          </a:p>
        </p:txBody>
      </p:sp>
      <p:pic>
        <p:nvPicPr>
          <p:cNvPr id="9" name="Sound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7239000" y="5701138"/>
            <a:ext cx="812800" cy="812800"/>
          </a:xfrm>
          <a:prstGeom prst="rect">
            <a:avLst/>
          </a:prstGeom>
        </p:spPr>
      </p:pic>
    </p:spTree>
    <p:custDataLst>
      <p:tags r:id="rId1"/>
    </p:custDataLst>
    <p:extLst>
      <p:ext uri="{BB962C8B-B14F-4D97-AF65-F5344CB8AC3E}">
        <p14:creationId xmlns:p14="http://schemas.microsoft.com/office/powerpoint/2010/main" val="1886363571"/>
      </p:ext>
    </p:extLst>
  </p:cSld>
  <p:clrMapOvr>
    <a:masterClrMapping/>
  </p:clrMapOvr>
  <p:transition xmlns:p14="http://schemas.microsoft.com/office/powerpoint/2010/main" advTm="1120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All patients should have  recent ovarian reserve testing as well as uterine imaging </a:t>
            </a:r>
          </a:p>
          <a:p>
            <a:pPr lvl="1"/>
            <a:r>
              <a:rPr lang="en-US" dirty="0" smtClean="0"/>
              <a:t>Either HSG or SIS</a:t>
            </a:r>
          </a:p>
          <a:p>
            <a:endParaRPr lang="en-US" dirty="0"/>
          </a:p>
          <a:p>
            <a:r>
              <a:rPr lang="en-US" dirty="0" smtClean="0"/>
              <a:t>STD testing is done on all patients</a:t>
            </a:r>
            <a:endParaRPr lang="en-US" dirty="0"/>
          </a:p>
          <a:p>
            <a:pPr lvl="1"/>
            <a:r>
              <a:rPr lang="en-US" dirty="0" smtClean="0"/>
              <a:t>We recommend non-FDA testing</a:t>
            </a:r>
          </a:p>
          <a:p>
            <a:pPr lvl="1"/>
            <a:r>
              <a:rPr lang="en-US" dirty="0" smtClean="0"/>
              <a:t>If you think you may need to use a surrogate either now or in the future, please let your doctor or nurse know</a:t>
            </a:r>
          </a:p>
          <a:p>
            <a:pPr lvl="2"/>
            <a:r>
              <a:rPr lang="en-US" dirty="0" smtClean="0"/>
              <a:t>In this case, we will send your blood work to an FDA approved laboratory</a:t>
            </a:r>
            <a:endParaRPr lang="en-US" dirty="0"/>
          </a:p>
        </p:txBody>
      </p:sp>
      <p:sp>
        <p:nvSpPr>
          <p:cNvPr id="3" name="Title 2"/>
          <p:cNvSpPr>
            <a:spLocks noGrp="1"/>
          </p:cNvSpPr>
          <p:nvPr>
            <p:ph type="title"/>
          </p:nvPr>
        </p:nvSpPr>
        <p:spPr/>
        <p:txBody>
          <a:bodyPr/>
          <a:lstStyle/>
          <a:p>
            <a:r>
              <a:rPr lang="en-US" dirty="0" smtClean="0"/>
              <a:t>Preparing for IVF</a:t>
            </a:r>
            <a:endParaRPr lang="en-US" dirty="0"/>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7850886" y="5715000"/>
            <a:ext cx="812800" cy="812800"/>
          </a:xfrm>
          <a:prstGeom prst="rect">
            <a:avLst/>
          </a:prstGeom>
        </p:spPr>
      </p:pic>
    </p:spTree>
    <p:custDataLst>
      <p:tags r:id="rId1"/>
    </p:custDataLst>
    <p:extLst>
      <p:ext uri="{BB962C8B-B14F-4D97-AF65-F5344CB8AC3E}">
        <p14:creationId xmlns:p14="http://schemas.microsoft.com/office/powerpoint/2010/main" val="1486236965"/>
      </p:ext>
    </p:extLst>
  </p:cSld>
  <p:clrMapOvr>
    <a:masterClrMapping/>
  </p:clrMapOvr>
  <p:transition xmlns:p14="http://schemas.microsoft.com/office/powerpoint/2010/main" advTm="50123"/>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2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914400"/>
            <a:ext cx="7049689" cy="4093029"/>
          </a:xfrm>
        </p:spPr>
        <p:txBody>
          <a:bodyPr/>
          <a:lstStyle/>
          <a:p>
            <a:r>
              <a:rPr lang="en-US" b="1" dirty="0" smtClean="0"/>
              <a:t>Ovarian Stimulation: </a:t>
            </a:r>
            <a:r>
              <a:rPr lang="en-US" dirty="0" smtClean="0"/>
              <a:t> Daily hormone injections (8 to 12 days) intended to stimulate multiple follicles within the ovaries. A follicle is a fluid filled sac which contains an egg. </a:t>
            </a:r>
          </a:p>
          <a:p>
            <a:r>
              <a:rPr lang="en-US" b="1" dirty="0" smtClean="0"/>
              <a:t>Egg Retrieval: </a:t>
            </a:r>
            <a:r>
              <a:rPr lang="en-US" dirty="0" smtClean="0"/>
              <a:t>eggs are retrieved from the ovaries by transvaginal ultrasound guidance. </a:t>
            </a:r>
          </a:p>
          <a:p>
            <a:r>
              <a:rPr lang="en-US" b="1" dirty="0" smtClean="0"/>
              <a:t>Embryo Transfer:  </a:t>
            </a:r>
            <a:r>
              <a:rPr lang="en-US" dirty="0" smtClean="0"/>
              <a:t>transvaginal placement of embryos (fertilized egg) into the uterus with a catheter. </a:t>
            </a:r>
            <a:endParaRPr lang="en-US" b="1" dirty="0"/>
          </a:p>
        </p:txBody>
      </p:sp>
      <p:sp>
        <p:nvSpPr>
          <p:cNvPr id="3" name="Title 2"/>
          <p:cNvSpPr>
            <a:spLocks noGrp="1"/>
          </p:cNvSpPr>
          <p:nvPr>
            <p:ph type="title"/>
          </p:nvPr>
        </p:nvSpPr>
        <p:spPr/>
        <p:txBody>
          <a:bodyPr/>
          <a:lstStyle/>
          <a:p>
            <a:r>
              <a:rPr lang="en-US" dirty="0" smtClean="0"/>
              <a:t>IVF Basics	</a:t>
            </a: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4</a:t>
            </a:fld>
            <a:endParaRPr lang="en-US" dirty="0"/>
          </a:p>
        </p:txBody>
      </p:sp>
      <p:pic>
        <p:nvPicPr>
          <p:cNvPr id="5" name="Picture 4"/>
          <p:cNvPicPr>
            <a:picLocks noChangeAspect="1"/>
          </p:cNvPicPr>
          <p:nvPr/>
        </p:nvPicPr>
        <p:blipFill>
          <a:blip r:embed="rId6" cstate="print"/>
          <a:stretch>
            <a:fillRect/>
          </a:stretch>
        </p:blipFill>
        <p:spPr>
          <a:xfrm>
            <a:off x="2590800" y="3124200"/>
            <a:ext cx="4876800" cy="3528376"/>
          </a:xfrm>
          <a:prstGeom prst="rect">
            <a:avLst/>
          </a:prstGeom>
        </p:spPr>
      </p:pic>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8077200" y="5410200"/>
            <a:ext cx="812800" cy="812800"/>
          </a:xfrm>
          <a:prstGeom prst="rect">
            <a:avLst/>
          </a:prstGeom>
        </p:spPr>
      </p:pic>
    </p:spTree>
    <p:custDataLst>
      <p:tags r:id="rId1"/>
    </p:custDataLst>
    <p:extLst>
      <p:ext uri="{BB962C8B-B14F-4D97-AF65-F5344CB8AC3E}">
        <p14:creationId xmlns:p14="http://schemas.microsoft.com/office/powerpoint/2010/main" val="2093228365"/>
      </p:ext>
    </p:extLst>
  </p:cSld>
  <p:clrMapOvr>
    <a:masterClrMapping/>
  </p:clrMapOvr>
  <p:transition xmlns:p14="http://schemas.microsoft.com/office/powerpoint/2010/main" advTm="46442"/>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066800"/>
            <a:ext cx="7049689" cy="4093029"/>
          </a:xfrm>
        </p:spPr>
        <p:txBody>
          <a:bodyPr>
            <a:normAutofit/>
          </a:bodyPr>
          <a:lstStyle/>
          <a:p>
            <a:r>
              <a:rPr lang="en-US" dirty="0" smtClean="0"/>
              <a:t>Based on your infertility history, your physician creates a medication protocol specific to your needs</a:t>
            </a:r>
          </a:p>
          <a:p>
            <a:r>
              <a:rPr lang="en-US" dirty="0" smtClean="0"/>
              <a:t>IVF stimulation medications contain </a:t>
            </a:r>
            <a:r>
              <a:rPr lang="en-US" dirty="0"/>
              <a:t>either FSH </a:t>
            </a:r>
            <a:r>
              <a:rPr lang="en-US" dirty="0" smtClean="0"/>
              <a:t>(</a:t>
            </a:r>
            <a:r>
              <a:rPr lang="en-US" dirty="0" err="1" smtClean="0"/>
              <a:t>Gonal</a:t>
            </a:r>
            <a:r>
              <a:rPr lang="en-US" dirty="0" smtClean="0"/>
              <a:t>-F, </a:t>
            </a:r>
            <a:r>
              <a:rPr lang="en-US" dirty="0" err="1" smtClean="0"/>
              <a:t>Follistim</a:t>
            </a:r>
            <a:r>
              <a:rPr lang="en-US" dirty="0" smtClean="0"/>
              <a:t>, </a:t>
            </a:r>
            <a:r>
              <a:rPr lang="en-US" dirty="0" err="1" smtClean="0"/>
              <a:t>Bravelle</a:t>
            </a:r>
            <a:r>
              <a:rPr lang="en-US" dirty="0" smtClean="0"/>
              <a:t>) or </a:t>
            </a:r>
            <a:r>
              <a:rPr lang="en-US" dirty="0"/>
              <a:t>a combination of FSH and LH </a:t>
            </a:r>
            <a:r>
              <a:rPr lang="en-US" dirty="0" smtClean="0"/>
              <a:t>(</a:t>
            </a:r>
            <a:r>
              <a:rPr lang="en-US" dirty="0" err="1" smtClean="0"/>
              <a:t>Menopur</a:t>
            </a:r>
            <a:r>
              <a:rPr lang="en-US" dirty="0" smtClean="0"/>
              <a:t>) </a:t>
            </a:r>
          </a:p>
          <a:p>
            <a:r>
              <a:rPr lang="en-US" dirty="0" smtClean="0"/>
              <a:t>All </a:t>
            </a:r>
            <a:r>
              <a:rPr lang="en-US" dirty="0"/>
              <a:t>stimulation medications are injected subcutaneously (in the fatty tissue of the lower abdomen or upper thigh) </a:t>
            </a:r>
            <a:endParaRPr lang="en-US" dirty="0" smtClean="0"/>
          </a:p>
          <a:p>
            <a:endParaRPr lang="en-US" dirty="0"/>
          </a:p>
          <a:p>
            <a:endParaRPr lang="en-US" dirty="0"/>
          </a:p>
          <a:p>
            <a:endParaRPr lang="en-US" dirty="0" smtClean="0"/>
          </a:p>
        </p:txBody>
      </p:sp>
      <p:sp>
        <p:nvSpPr>
          <p:cNvPr id="3" name="Title 2"/>
          <p:cNvSpPr>
            <a:spLocks noGrp="1"/>
          </p:cNvSpPr>
          <p:nvPr>
            <p:ph type="title"/>
          </p:nvPr>
        </p:nvSpPr>
        <p:spPr/>
        <p:txBody>
          <a:bodyPr/>
          <a:lstStyle/>
          <a:p>
            <a:r>
              <a:rPr lang="en-US" dirty="0" smtClean="0"/>
              <a:t>Medications</a:t>
            </a: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5</a:t>
            </a:fld>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267200" y="3733800"/>
            <a:ext cx="812800" cy="812800"/>
          </a:xfrm>
          <a:prstGeom prst="rect">
            <a:avLst/>
          </a:prstGeom>
        </p:spPr>
      </p:pic>
    </p:spTree>
    <p:extLst>
      <p:ext uri="{BB962C8B-B14F-4D97-AF65-F5344CB8AC3E}">
        <p14:creationId xmlns:p14="http://schemas.microsoft.com/office/powerpoint/2010/main" val="589165848"/>
      </p:ext>
    </p:extLst>
  </p:cSld>
  <p:clrMapOvr>
    <a:masterClrMapping/>
  </p:clrMapOvr>
  <p:transition xmlns:p14="http://schemas.microsoft.com/office/powerpoint/2010/main" advTm="2659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447800"/>
            <a:ext cx="7408333" cy="3450696"/>
          </a:xfrm>
        </p:spPr>
        <p:txBody>
          <a:bodyPr>
            <a:normAutofit/>
          </a:bodyPr>
          <a:lstStyle/>
          <a:p>
            <a:r>
              <a:rPr lang="en-US" dirty="0" smtClean="0"/>
              <a:t>Birth Control Pills</a:t>
            </a:r>
          </a:p>
          <a:p>
            <a:r>
              <a:rPr lang="en-US" dirty="0" smtClean="0"/>
              <a:t>Medications to prevent premature ovulation include:</a:t>
            </a:r>
          </a:p>
          <a:p>
            <a:pPr lvl="1"/>
            <a:r>
              <a:rPr lang="en-US" dirty="0" smtClean="0"/>
              <a:t>Lupron</a:t>
            </a:r>
          </a:p>
          <a:p>
            <a:pPr lvl="1"/>
            <a:r>
              <a:rPr lang="en-US" dirty="0" err="1" smtClean="0"/>
              <a:t>Ganirelix</a:t>
            </a:r>
            <a:endParaRPr lang="en-US" dirty="0"/>
          </a:p>
          <a:p>
            <a:pPr lvl="1"/>
            <a:r>
              <a:rPr lang="en-US" dirty="0" err="1" smtClean="0"/>
              <a:t>Cetrotide</a:t>
            </a:r>
            <a:endParaRPr lang="en-US" dirty="0" smtClean="0"/>
          </a:p>
          <a:p>
            <a:r>
              <a:rPr lang="en-US" dirty="0" smtClean="0"/>
              <a:t>HCG “trigger shot” (</a:t>
            </a:r>
            <a:r>
              <a:rPr lang="en-US" dirty="0" err="1" smtClean="0"/>
              <a:t>Ovidrel</a:t>
            </a:r>
            <a:r>
              <a:rPr lang="en-US" dirty="0" smtClean="0"/>
              <a:t>)</a:t>
            </a:r>
          </a:p>
          <a:p>
            <a:r>
              <a:rPr lang="en-US" dirty="0" smtClean="0"/>
              <a:t>Antibiotics (</a:t>
            </a:r>
            <a:r>
              <a:rPr lang="en-US" dirty="0" err="1" smtClean="0"/>
              <a:t>Doxycycline</a:t>
            </a:r>
            <a:r>
              <a:rPr lang="en-US" dirty="0" smtClean="0"/>
              <a:t>)</a:t>
            </a:r>
          </a:p>
          <a:p>
            <a:r>
              <a:rPr lang="en-US" dirty="0" smtClean="0"/>
              <a:t>Progesterone</a:t>
            </a:r>
          </a:p>
          <a:p>
            <a:pPr lvl="1"/>
            <a:r>
              <a:rPr lang="en-US" dirty="0" smtClean="0"/>
              <a:t>IM or vaginal (</a:t>
            </a:r>
            <a:r>
              <a:rPr lang="en-US" dirty="0" err="1" smtClean="0"/>
              <a:t>Endometrin</a:t>
            </a:r>
            <a:r>
              <a:rPr lang="en-US" dirty="0" smtClean="0"/>
              <a:t>)</a:t>
            </a:r>
          </a:p>
          <a:p>
            <a:pPr marL="301943" lvl="1" indent="0">
              <a:buNone/>
            </a:pPr>
            <a:endParaRPr lang="en-US" dirty="0" smtClean="0"/>
          </a:p>
          <a:p>
            <a:endParaRPr lang="en-US" dirty="0" smtClean="0"/>
          </a:p>
          <a:p>
            <a:endParaRPr lang="en-US" dirty="0" smtClean="0"/>
          </a:p>
          <a:p>
            <a:pPr lvl="1"/>
            <a:endParaRPr lang="en-US" dirty="0"/>
          </a:p>
        </p:txBody>
      </p:sp>
      <p:sp>
        <p:nvSpPr>
          <p:cNvPr id="3" name="Title 2"/>
          <p:cNvSpPr>
            <a:spLocks noGrp="1"/>
          </p:cNvSpPr>
          <p:nvPr>
            <p:ph type="title"/>
          </p:nvPr>
        </p:nvSpPr>
        <p:spPr/>
        <p:txBody>
          <a:bodyPr/>
          <a:lstStyle/>
          <a:p>
            <a:r>
              <a:rPr lang="en-US" dirty="0" smtClean="0"/>
              <a:t>Other Medications</a:t>
            </a: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6</a:t>
            </a:fld>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500795341"/>
      </p:ext>
    </p:extLst>
  </p:cSld>
  <p:clrMapOvr>
    <a:masterClrMapping/>
  </p:clrMapOvr>
  <p:transition xmlns:p14="http://schemas.microsoft.com/office/powerpoint/2010/main" advTm="1344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charset="2"/>
              <a:buChar char="u"/>
            </a:pPr>
            <a:r>
              <a:rPr lang="en-US" dirty="0" smtClean="0"/>
              <a:t> Bloating</a:t>
            </a:r>
          </a:p>
          <a:p>
            <a:pPr>
              <a:buFont typeface="Wingdings" charset="2"/>
              <a:buChar char="u"/>
            </a:pPr>
            <a:r>
              <a:rPr lang="en-US" dirty="0"/>
              <a:t> </a:t>
            </a:r>
            <a:r>
              <a:rPr lang="en-US" dirty="0" smtClean="0"/>
              <a:t>Mood Swings</a:t>
            </a:r>
          </a:p>
          <a:p>
            <a:pPr>
              <a:buFont typeface="Wingdings" charset="2"/>
              <a:buChar char="u"/>
            </a:pPr>
            <a:r>
              <a:rPr lang="en-US" dirty="0"/>
              <a:t> </a:t>
            </a:r>
            <a:r>
              <a:rPr lang="en-US" dirty="0" smtClean="0"/>
              <a:t>Discomfort/irritation/bruising at the injection site</a:t>
            </a:r>
          </a:p>
          <a:p>
            <a:pPr>
              <a:buFont typeface="Wingdings" charset="2"/>
              <a:buChar char="u"/>
            </a:pPr>
            <a:r>
              <a:rPr lang="en-US" dirty="0"/>
              <a:t> F</a:t>
            </a:r>
            <a:r>
              <a:rPr lang="en-US" dirty="0" smtClean="0"/>
              <a:t>atigue</a:t>
            </a:r>
          </a:p>
          <a:p>
            <a:pPr>
              <a:buFont typeface="Wingdings" charset="2"/>
              <a:buChar char="u"/>
            </a:pPr>
            <a:r>
              <a:rPr lang="en-US" dirty="0"/>
              <a:t> </a:t>
            </a:r>
            <a:r>
              <a:rPr lang="en-US" dirty="0" smtClean="0"/>
              <a:t>Headaches</a:t>
            </a:r>
          </a:p>
          <a:p>
            <a:pPr>
              <a:buFont typeface="Wingdings" charset="2"/>
              <a:buChar char="u"/>
            </a:pPr>
            <a:r>
              <a:rPr lang="en-US" dirty="0"/>
              <a:t> </a:t>
            </a:r>
            <a:r>
              <a:rPr lang="en-US" dirty="0" smtClean="0"/>
              <a:t>Weight gain</a:t>
            </a:r>
          </a:p>
          <a:p>
            <a:pPr>
              <a:buFont typeface="Wingdings" charset="2"/>
              <a:buChar char="u"/>
            </a:pPr>
            <a:r>
              <a:rPr lang="en-US" dirty="0" smtClean="0"/>
              <a:t>Bleeding or spotting especially when you are on birth control pills or </a:t>
            </a:r>
            <a:r>
              <a:rPr lang="en-US" dirty="0" err="1" smtClean="0"/>
              <a:t>lupron</a:t>
            </a:r>
            <a:endParaRPr lang="en-US" dirty="0" smtClean="0"/>
          </a:p>
          <a:p>
            <a:pPr>
              <a:buFont typeface="Wingdings" charset="2"/>
              <a:buChar char="u"/>
            </a:pPr>
            <a:r>
              <a:rPr lang="en-US" dirty="0" smtClean="0"/>
              <a:t>Hot flashes</a:t>
            </a:r>
          </a:p>
          <a:p>
            <a:pPr marL="0" indent="0">
              <a:buNone/>
            </a:pPr>
            <a:endParaRPr lang="en-US" dirty="0" smtClean="0"/>
          </a:p>
        </p:txBody>
      </p:sp>
      <p:sp>
        <p:nvSpPr>
          <p:cNvPr id="3" name="Title 2"/>
          <p:cNvSpPr>
            <a:spLocks noGrp="1"/>
          </p:cNvSpPr>
          <p:nvPr>
            <p:ph type="title"/>
          </p:nvPr>
        </p:nvSpPr>
        <p:spPr/>
        <p:txBody>
          <a:bodyPr/>
          <a:lstStyle/>
          <a:p>
            <a:r>
              <a:rPr lang="en-US" dirty="0" smtClean="0"/>
              <a:t>Possible medication side effects	</a:t>
            </a: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7</a:t>
            </a:fld>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110619033"/>
      </p:ext>
    </p:extLst>
  </p:cSld>
  <p:clrMapOvr>
    <a:masterClrMapping/>
  </p:clrMapOvr>
  <p:transition xmlns:p14="http://schemas.microsoft.com/office/powerpoint/2010/main" advTm="18097"/>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smtClean="0"/>
              <a:t>Once you start on your stimulation medications:</a:t>
            </a:r>
          </a:p>
          <a:p>
            <a:pPr>
              <a:buNone/>
            </a:pPr>
            <a:endParaRPr lang="en-US" b="1" dirty="0" smtClean="0"/>
          </a:p>
          <a:p>
            <a:pPr lvl="1"/>
            <a:r>
              <a:rPr lang="en-US" dirty="0" smtClean="0"/>
              <a:t>Increase fluid intake</a:t>
            </a:r>
          </a:p>
          <a:p>
            <a:pPr lvl="1"/>
            <a:r>
              <a:rPr lang="en-US" dirty="0" smtClean="0"/>
              <a:t>Limit alcohol consumption</a:t>
            </a:r>
          </a:p>
          <a:p>
            <a:pPr lvl="1"/>
            <a:r>
              <a:rPr lang="en-US" dirty="0" smtClean="0"/>
              <a:t>Low-impact exercise</a:t>
            </a:r>
          </a:p>
          <a:p>
            <a:pPr lvl="1"/>
            <a:r>
              <a:rPr lang="en-US" dirty="0" smtClean="0"/>
              <a:t>Refrain from intercourse</a:t>
            </a:r>
          </a:p>
          <a:p>
            <a:pPr lvl="1"/>
            <a:r>
              <a:rPr lang="en-US" dirty="0" smtClean="0"/>
              <a:t>Avoid out-of-town travel due to monitoring frequency </a:t>
            </a:r>
          </a:p>
          <a:p>
            <a:pPr>
              <a:buNone/>
            </a:pPr>
            <a:endParaRPr lang="en-US" dirty="0"/>
          </a:p>
          <a:p>
            <a:pPr lvl="2"/>
            <a:endParaRPr lang="en-US" dirty="0" smtClean="0"/>
          </a:p>
          <a:p>
            <a:pPr lvl="1"/>
            <a:endParaRPr lang="en-US" dirty="0"/>
          </a:p>
        </p:txBody>
      </p:sp>
      <p:sp>
        <p:nvSpPr>
          <p:cNvPr id="3" name="Title 2"/>
          <p:cNvSpPr>
            <a:spLocks noGrp="1"/>
          </p:cNvSpPr>
          <p:nvPr>
            <p:ph type="title"/>
          </p:nvPr>
        </p:nvSpPr>
        <p:spPr/>
        <p:txBody>
          <a:bodyPr/>
          <a:lstStyle/>
          <a:p>
            <a:r>
              <a:rPr lang="en-US" dirty="0" smtClean="0"/>
              <a:t>Activity</a:t>
            </a: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8</a:t>
            </a:fld>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741038126"/>
      </p:ext>
    </p:extLst>
  </p:cSld>
  <p:clrMapOvr>
    <a:masterClrMapping/>
  </p:clrMapOvr>
  <p:transition xmlns:p14="http://schemas.microsoft.com/office/powerpoint/2010/main" advTm="45037"/>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smtClean="0"/>
          </a:p>
          <a:p>
            <a:r>
              <a:rPr lang="en-US" dirty="0" smtClean="0"/>
              <a:t>Baseline blood work and ultrasound criteria must be met prior to starting medications</a:t>
            </a:r>
          </a:p>
          <a:p>
            <a:r>
              <a:rPr lang="en-US" dirty="0" smtClean="0"/>
              <a:t>A minimum of 3 mature follicles are required for retrieval</a:t>
            </a:r>
          </a:p>
          <a:p>
            <a:r>
              <a:rPr lang="en-US" dirty="0" smtClean="0"/>
              <a:t>Ovarian </a:t>
            </a:r>
            <a:r>
              <a:rPr lang="en-US" dirty="0" err="1" smtClean="0"/>
              <a:t>Hyperstimulation</a:t>
            </a:r>
            <a:r>
              <a:rPr lang="en-US" dirty="0" smtClean="0"/>
              <a:t> Syndrome (OHSS)</a:t>
            </a:r>
          </a:p>
          <a:p>
            <a:pPr lvl="1"/>
            <a:r>
              <a:rPr lang="en-US" dirty="0" smtClean="0"/>
              <a:t>Over response to the stimulation medications</a:t>
            </a:r>
          </a:p>
          <a:p>
            <a:pPr lvl="1"/>
            <a:r>
              <a:rPr lang="en-US" dirty="0" smtClean="0"/>
              <a:t>Generally occurs after oocyte retrieval or after a positive pregnancy test</a:t>
            </a:r>
          </a:p>
          <a:p>
            <a:pPr lvl="1"/>
            <a:r>
              <a:rPr lang="en-US" dirty="0" smtClean="0"/>
              <a:t>Symptoms may include bloating, weight gain, shortness of breath and flu-like symptoms. Please call office if you experience these symptoms.</a:t>
            </a:r>
          </a:p>
          <a:p>
            <a:r>
              <a:rPr lang="en-US" dirty="0" smtClean="0"/>
              <a:t>No eggs were retrieved</a:t>
            </a:r>
          </a:p>
          <a:p>
            <a:r>
              <a:rPr lang="en-US" dirty="0" smtClean="0"/>
              <a:t>No fertilization occurred</a:t>
            </a:r>
          </a:p>
          <a:p>
            <a:pPr marL="0" indent="0">
              <a:buNone/>
            </a:pPr>
            <a:endParaRPr lang="en-US" dirty="0"/>
          </a:p>
        </p:txBody>
      </p:sp>
      <p:sp>
        <p:nvSpPr>
          <p:cNvPr id="3" name="Title 2"/>
          <p:cNvSpPr>
            <a:spLocks noGrp="1"/>
          </p:cNvSpPr>
          <p:nvPr>
            <p:ph type="title"/>
          </p:nvPr>
        </p:nvSpPr>
        <p:spPr/>
        <p:txBody>
          <a:bodyPr>
            <a:normAutofit/>
          </a:bodyPr>
          <a:lstStyle/>
          <a:p>
            <a:r>
              <a:rPr lang="en-US" dirty="0" smtClean="0"/>
              <a:t>Possible IVF concerns</a:t>
            </a:r>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9</a:t>
            </a:fld>
            <a:endParaRPr lang="en-US" dirty="0"/>
          </a:p>
        </p:txBody>
      </p:sp>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5791200" y="5638800"/>
            <a:ext cx="812800" cy="812800"/>
          </a:xfrm>
          <a:prstGeom prst="rect">
            <a:avLst/>
          </a:prstGeom>
        </p:spPr>
      </p:pic>
    </p:spTree>
    <p:custDataLst>
      <p:tags r:id="rId1"/>
    </p:custDataLst>
    <p:extLst>
      <p:ext uri="{BB962C8B-B14F-4D97-AF65-F5344CB8AC3E}">
        <p14:creationId xmlns:p14="http://schemas.microsoft.com/office/powerpoint/2010/main" val="3193916815"/>
      </p:ext>
    </p:extLst>
  </p:cSld>
  <p:clrMapOvr>
    <a:masterClrMapping/>
  </p:clrMapOvr>
  <p:transition xmlns:p14="http://schemas.microsoft.com/office/powerpoint/2010/main" advTm="91635"/>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7"/>
</p:tagLst>
</file>

<file path=ppt/tags/tag2.xml><?xml version="1.0" encoding="utf-8"?>
<p:tagLst xmlns:a="http://schemas.openxmlformats.org/drawingml/2006/main" xmlns:r="http://schemas.openxmlformats.org/officeDocument/2006/relationships" xmlns:p="http://schemas.openxmlformats.org/presentationml/2006/main">
  <p:tag name="TIMING" val="|49.8"/>
</p:tagLst>
</file>

<file path=ppt/tags/tag3.xml><?xml version="1.0" encoding="utf-8"?>
<p:tagLst xmlns:a="http://schemas.openxmlformats.org/drawingml/2006/main" xmlns:r="http://schemas.openxmlformats.org/officeDocument/2006/relationships" xmlns:p="http://schemas.openxmlformats.org/presentationml/2006/main">
  <p:tag name="TIMING" val="|45.5"/>
</p:tagLst>
</file>

<file path=ppt/tags/tag4.xml><?xml version="1.0" encoding="utf-8"?>
<p:tagLst xmlns:a="http://schemas.openxmlformats.org/drawingml/2006/main" xmlns:r="http://schemas.openxmlformats.org/officeDocument/2006/relationships" xmlns:p="http://schemas.openxmlformats.org/presentationml/2006/main">
  <p:tag name="TIMING" val="|90.3"/>
</p:tagLst>
</file>

<file path=ppt/tags/tag5.xml><?xml version="1.0" encoding="utf-8"?>
<p:tagLst xmlns:a="http://schemas.openxmlformats.org/drawingml/2006/main" xmlns:r="http://schemas.openxmlformats.org/officeDocument/2006/relationships" xmlns:p="http://schemas.openxmlformats.org/presentationml/2006/main">
  <p:tag name="TIMING" val="|40.2"/>
</p:tagLst>
</file>

<file path=ppt/tags/tag6.xml><?xml version="1.0" encoding="utf-8"?>
<p:tagLst xmlns:a="http://schemas.openxmlformats.org/drawingml/2006/main" xmlns:r="http://schemas.openxmlformats.org/officeDocument/2006/relationships" xmlns:p="http://schemas.openxmlformats.org/presentationml/2006/main">
  <p:tag name="TIMING" val="|55.2"/>
</p:tagLst>
</file>

<file path=ppt/tags/tag7.xml><?xml version="1.0" encoding="utf-8"?>
<p:tagLst xmlns:a="http://schemas.openxmlformats.org/drawingml/2006/main" xmlns:r="http://schemas.openxmlformats.org/officeDocument/2006/relationships" xmlns:p="http://schemas.openxmlformats.org/presentationml/2006/main">
  <p:tag name="TIMING" val="|47.8"/>
</p:tagLst>
</file>

<file path=ppt/tags/tag8.xml><?xml version="1.0" encoding="utf-8"?>
<p:tagLst xmlns:a="http://schemas.openxmlformats.org/drawingml/2006/main" xmlns:r="http://schemas.openxmlformats.org/officeDocument/2006/relationships" xmlns:p="http://schemas.openxmlformats.org/presentationml/2006/main">
  <p:tag name="TIMING" val="|85.8"/>
</p:tagLst>
</file>

<file path=ppt/tags/tag9.xml><?xml version="1.0" encoding="utf-8"?>
<p:tagLst xmlns:a="http://schemas.openxmlformats.org/drawingml/2006/main" xmlns:r="http://schemas.openxmlformats.org/officeDocument/2006/relationships" xmlns:p="http://schemas.openxmlformats.org/presentationml/2006/main">
  <p:tag name="TIMING" val="|59.4"/>
</p:tagLst>
</file>

<file path=ppt/theme/theme1.xml><?xml version="1.0" encoding="utf-8"?>
<a:theme xmlns:a="http://schemas.openxmlformats.org/drawingml/2006/main" name="Northwestern Medicine High Brand">
  <a:themeElements>
    <a:clrScheme name="Custom 1">
      <a:dk1>
        <a:srgbClr val="54585A"/>
      </a:dk1>
      <a:lt1>
        <a:sysClr val="window" lastClr="FFFFFF"/>
      </a:lt1>
      <a:dk2>
        <a:srgbClr val="61468B"/>
      </a:dk2>
      <a:lt2>
        <a:srgbClr val="917EAE"/>
      </a:lt2>
      <a:accent1>
        <a:srgbClr val="61468B"/>
      </a:accent1>
      <a:accent2>
        <a:srgbClr val="B1ACCE"/>
      </a:accent2>
      <a:accent3>
        <a:srgbClr val="00A144"/>
      </a:accent3>
      <a:accent4>
        <a:srgbClr val="CFD641"/>
      </a:accent4>
      <a:accent5>
        <a:srgbClr val="DF6426"/>
      </a:accent5>
      <a:accent6>
        <a:srgbClr val="EDAC1A"/>
      </a:accent6>
      <a:hlink>
        <a:srgbClr val="B1ACCE"/>
      </a:hlink>
      <a:folHlink>
        <a:srgbClr val="A9ABA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16650</TotalTime>
  <Words>1838</Words>
  <Application>Microsoft Macintosh PowerPoint</Application>
  <PresentationFormat>On-screen Show (4:3)</PresentationFormat>
  <Paragraphs>203</Paragraphs>
  <Slides>18</Slides>
  <Notes>15</Notes>
  <HiddenSlides>0</HiddenSlides>
  <MMClips>21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Northwestern Medicine High Brand</vt:lpstr>
      <vt:lpstr>Fertility and Reproductive Medicine</vt:lpstr>
      <vt:lpstr>Important Contact Information</vt:lpstr>
      <vt:lpstr>Preparing for IVF</vt:lpstr>
      <vt:lpstr>IVF Basics </vt:lpstr>
      <vt:lpstr>Medications</vt:lpstr>
      <vt:lpstr>Other Medications</vt:lpstr>
      <vt:lpstr>Possible medication side effects </vt:lpstr>
      <vt:lpstr>Activity</vt:lpstr>
      <vt:lpstr>Possible IVF concerns</vt:lpstr>
      <vt:lpstr>Monitoring and Communication</vt:lpstr>
      <vt:lpstr>Preparing for Egg Retrieval</vt:lpstr>
      <vt:lpstr>Egg Retrieval</vt:lpstr>
      <vt:lpstr>Egg Retrieval Day</vt:lpstr>
      <vt:lpstr>Day after Egg Retrieval</vt:lpstr>
      <vt:lpstr>Egg Retrieval  Adverse side effects/symptoms  </vt:lpstr>
      <vt:lpstr>Embryo Transfer</vt:lpstr>
      <vt:lpstr>Embryo Transfer Adverse signs and/symptoms</vt:lpstr>
      <vt:lpstr>Pregnancy Test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Northwestern Medicine</dc:title>
  <dc:creator>Landor Associates Chicago</dc:creator>
  <cp:lastModifiedBy>Lola Banjo</cp:lastModifiedBy>
  <cp:revision>420</cp:revision>
  <cp:lastPrinted>2013-09-27T20:14:21Z</cp:lastPrinted>
  <dcterms:created xsi:type="dcterms:W3CDTF">2013-10-23T14:57:36Z</dcterms:created>
  <dcterms:modified xsi:type="dcterms:W3CDTF">2015-11-19T20:10:57Z</dcterms:modified>
</cp:coreProperties>
</file>